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27"/>
  </p:notesMasterIdLst>
  <p:handoutMasterIdLst>
    <p:handoutMasterId r:id="rId2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8" r:id="rId17"/>
    <p:sldId id="269" r:id="rId18"/>
    <p:sldId id="270" r:id="rId19"/>
    <p:sldId id="271" r:id="rId20"/>
    <p:sldId id="272" r:id="rId21"/>
    <p:sldId id="273" r:id="rId22"/>
    <p:sldId id="274" r:id="rId23"/>
    <p:sldId id="275"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C8E4F-9922-4FE0-A863-D94F26EE7D49}" v="6" dt="2022-07-27T19:04:17.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2363" autoAdjust="0"/>
  </p:normalViewPr>
  <p:slideViewPr>
    <p:cSldViewPr snapToGrid="0" showGuides="1">
      <p:cViewPr varScale="1">
        <p:scale>
          <a:sx n="57" d="100"/>
          <a:sy n="57" d="100"/>
        </p:scale>
        <p:origin x="940" y="28"/>
      </p:cViewPr>
      <p:guideLst/>
    </p:cSldViewPr>
  </p:slideViewPr>
  <p:outlineViewPr>
    <p:cViewPr>
      <p:scale>
        <a:sx n="33" d="100"/>
        <a:sy n="33" d="100"/>
      </p:scale>
      <p:origin x="0" y="-1368"/>
    </p:cViewPr>
  </p:outlineViewPr>
  <p:notesTextViewPr>
    <p:cViewPr>
      <p:scale>
        <a:sx n="1" d="1"/>
        <a:sy n="1" d="1"/>
      </p:scale>
      <p:origin x="0" y="0"/>
    </p:cViewPr>
  </p:notesTextViewPr>
  <p:notesViewPr>
    <p:cSldViewPr snapToGrid="0">
      <p:cViewPr varScale="1">
        <p:scale>
          <a:sx n="47" d="100"/>
          <a:sy n="47" d="100"/>
        </p:scale>
        <p:origin x="2784"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ta, Disha Kalpeshbhai" userId="4ab1974b-9a2a-4358-a726-4aac698f6a92" providerId="ADAL" clId="{94CC8E4F-9922-4FE0-A863-D94F26EE7D49}"/>
    <pc:docChg chg="custSel delSld modSld sldOrd">
      <pc:chgData name="Mehta, Disha Kalpeshbhai" userId="4ab1974b-9a2a-4358-a726-4aac698f6a92" providerId="ADAL" clId="{94CC8E4F-9922-4FE0-A863-D94F26EE7D49}" dt="2022-07-27T19:36:13.057" v="72" actId="20577"/>
      <pc:docMkLst>
        <pc:docMk/>
      </pc:docMkLst>
      <pc:sldChg chg="modSp mod">
        <pc:chgData name="Mehta, Disha Kalpeshbhai" userId="4ab1974b-9a2a-4358-a726-4aac698f6a92" providerId="ADAL" clId="{94CC8E4F-9922-4FE0-A863-D94F26EE7D49}" dt="2022-07-27T18:30:23.183" v="10" actId="20577"/>
        <pc:sldMkLst>
          <pc:docMk/>
          <pc:sldMk cId="1009805152" sldId="256"/>
        </pc:sldMkLst>
        <pc:spChg chg="mod">
          <ac:chgData name="Mehta, Disha Kalpeshbhai" userId="4ab1974b-9a2a-4358-a726-4aac698f6a92" providerId="ADAL" clId="{94CC8E4F-9922-4FE0-A863-D94F26EE7D49}" dt="2022-07-27T18:30:23.183" v="10" actId="20577"/>
          <ac:spMkLst>
            <pc:docMk/>
            <pc:sldMk cId="1009805152" sldId="256"/>
            <ac:spMk id="9" creationId="{34B2CB24-4A11-4D13-9776-8CE4DF62ACE8}"/>
          </ac:spMkLst>
        </pc:spChg>
      </pc:sldChg>
      <pc:sldChg chg="addSp delSp modSp mod">
        <pc:chgData name="Mehta, Disha Kalpeshbhai" userId="4ab1974b-9a2a-4358-a726-4aac698f6a92" providerId="ADAL" clId="{94CC8E4F-9922-4FE0-A863-D94F26EE7D49}" dt="2022-07-27T18:39:15.173" v="47"/>
        <pc:sldMkLst>
          <pc:docMk/>
          <pc:sldMk cId="3562353594" sldId="259"/>
        </pc:sldMkLst>
        <pc:spChg chg="add del">
          <ac:chgData name="Mehta, Disha Kalpeshbhai" userId="4ab1974b-9a2a-4358-a726-4aac698f6a92" providerId="ADAL" clId="{94CC8E4F-9922-4FE0-A863-D94F26EE7D49}" dt="2022-07-27T18:39:09.358" v="46"/>
          <ac:spMkLst>
            <pc:docMk/>
            <pc:sldMk cId="3562353594" sldId="259"/>
            <ac:spMk id="2" creationId="{5CB21A6A-16FA-4ADF-A678-8D5918D10E44}"/>
          </ac:spMkLst>
        </pc:spChg>
        <pc:spChg chg="add del mod">
          <ac:chgData name="Mehta, Disha Kalpeshbhai" userId="4ab1974b-9a2a-4358-a726-4aac698f6a92" providerId="ADAL" clId="{94CC8E4F-9922-4FE0-A863-D94F26EE7D49}" dt="2022-07-27T18:39:08.710" v="45"/>
          <ac:spMkLst>
            <pc:docMk/>
            <pc:sldMk cId="3562353594" sldId="259"/>
            <ac:spMk id="5" creationId="{CF282D01-9EF5-4F2E-86E5-0597780DA737}"/>
          </ac:spMkLst>
        </pc:spChg>
        <pc:spChg chg="mod">
          <ac:chgData name="Mehta, Disha Kalpeshbhai" userId="4ab1974b-9a2a-4358-a726-4aac698f6a92" providerId="ADAL" clId="{94CC8E4F-9922-4FE0-A863-D94F26EE7D49}" dt="2022-07-27T18:39:15.173" v="47"/>
          <ac:spMkLst>
            <pc:docMk/>
            <pc:sldMk cId="3562353594" sldId="259"/>
            <ac:spMk id="6" creationId="{DF0CF655-EC6B-41C7-96A3-AE4548075ADF}"/>
          </ac:spMkLst>
        </pc:spChg>
      </pc:sldChg>
      <pc:sldChg chg="modSp mod">
        <pc:chgData name="Mehta, Disha Kalpeshbhai" userId="4ab1974b-9a2a-4358-a726-4aac698f6a92" providerId="ADAL" clId="{94CC8E4F-9922-4FE0-A863-D94F26EE7D49}" dt="2022-07-27T18:41:16.111" v="49" actId="20577"/>
        <pc:sldMkLst>
          <pc:docMk/>
          <pc:sldMk cId="3150820830" sldId="262"/>
        </pc:sldMkLst>
        <pc:spChg chg="mod">
          <ac:chgData name="Mehta, Disha Kalpeshbhai" userId="4ab1974b-9a2a-4358-a726-4aac698f6a92" providerId="ADAL" clId="{94CC8E4F-9922-4FE0-A863-D94F26EE7D49}" dt="2022-07-27T18:41:16.111" v="49" actId="20577"/>
          <ac:spMkLst>
            <pc:docMk/>
            <pc:sldMk cId="3150820830" sldId="262"/>
            <ac:spMk id="7" creationId="{51546CC7-FFEE-43D3-B0E9-1A3AF49F8D0C}"/>
          </ac:spMkLst>
        </pc:spChg>
      </pc:sldChg>
      <pc:sldChg chg="modSp mod">
        <pc:chgData name="Mehta, Disha Kalpeshbhai" userId="4ab1974b-9a2a-4358-a726-4aac698f6a92" providerId="ADAL" clId="{94CC8E4F-9922-4FE0-A863-D94F26EE7D49}" dt="2022-07-27T18:45:59.533" v="52" actId="20577"/>
        <pc:sldMkLst>
          <pc:docMk/>
          <pc:sldMk cId="1807566517" sldId="264"/>
        </pc:sldMkLst>
        <pc:spChg chg="mod">
          <ac:chgData name="Mehta, Disha Kalpeshbhai" userId="4ab1974b-9a2a-4358-a726-4aac698f6a92" providerId="ADAL" clId="{94CC8E4F-9922-4FE0-A863-D94F26EE7D49}" dt="2022-07-27T18:45:59.533" v="52" actId="20577"/>
          <ac:spMkLst>
            <pc:docMk/>
            <pc:sldMk cId="1807566517" sldId="264"/>
            <ac:spMk id="7" creationId="{C24ECE98-0CD0-435A-AC16-42455031DBED}"/>
          </ac:spMkLst>
        </pc:spChg>
      </pc:sldChg>
      <pc:sldChg chg="modSp mod">
        <pc:chgData name="Mehta, Disha Kalpeshbhai" userId="4ab1974b-9a2a-4358-a726-4aac698f6a92" providerId="ADAL" clId="{94CC8E4F-9922-4FE0-A863-D94F26EE7D49}" dt="2022-07-27T18:46:09.589" v="53" actId="20577"/>
        <pc:sldMkLst>
          <pc:docMk/>
          <pc:sldMk cId="1274672111" sldId="265"/>
        </pc:sldMkLst>
        <pc:spChg chg="mod">
          <ac:chgData name="Mehta, Disha Kalpeshbhai" userId="4ab1974b-9a2a-4358-a726-4aac698f6a92" providerId="ADAL" clId="{94CC8E4F-9922-4FE0-A863-D94F26EE7D49}" dt="2022-07-27T18:46:09.589" v="53" actId="20577"/>
          <ac:spMkLst>
            <pc:docMk/>
            <pc:sldMk cId="1274672111" sldId="265"/>
            <ac:spMk id="7" creationId="{959F6948-1545-47DF-8E43-554CA65A70B5}"/>
          </ac:spMkLst>
        </pc:spChg>
      </pc:sldChg>
      <pc:sldChg chg="modSp mod">
        <pc:chgData name="Mehta, Disha Kalpeshbhai" userId="4ab1974b-9a2a-4358-a726-4aac698f6a92" providerId="ADAL" clId="{94CC8E4F-9922-4FE0-A863-D94F26EE7D49}" dt="2022-07-27T18:49:09.506" v="54" actId="20577"/>
        <pc:sldMkLst>
          <pc:docMk/>
          <pc:sldMk cId="3974730713" sldId="266"/>
        </pc:sldMkLst>
        <pc:spChg chg="mod">
          <ac:chgData name="Mehta, Disha Kalpeshbhai" userId="4ab1974b-9a2a-4358-a726-4aac698f6a92" providerId="ADAL" clId="{94CC8E4F-9922-4FE0-A863-D94F26EE7D49}" dt="2022-07-27T18:49:09.506" v="54" actId="20577"/>
          <ac:spMkLst>
            <pc:docMk/>
            <pc:sldMk cId="3974730713" sldId="266"/>
            <ac:spMk id="7" creationId="{E29CDD4A-22F6-4223-816B-EEC737DCC3B4}"/>
          </ac:spMkLst>
        </pc:spChg>
      </pc:sldChg>
      <pc:sldChg chg="modSp del mod ord">
        <pc:chgData name="Mehta, Disha Kalpeshbhai" userId="4ab1974b-9a2a-4358-a726-4aac698f6a92" providerId="ADAL" clId="{94CC8E4F-9922-4FE0-A863-D94F26EE7D49}" dt="2022-07-27T18:55:58.742" v="59" actId="2696"/>
        <pc:sldMkLst>
          <pc:docMk/>
          <pc:sldMk cId="2972185362" sldId="267"/>
        </pc:sldMkLst>
        <pc:spChg chg="mod">
          <ac:chgData name="Mehta, Disha Kalpeshbhai" userId="4ab1974b-9a2a-4358-a726-4aac698f6a92" providerId="ADAL" clId="{94CC8E4F-9922-4FE0-A863-D94F26EE7D49}" dt="2022-07-27T18:54:26.446" v="58" actId="20577"/>
          <ac:spMkLst>
            <pc:docMk/>
            <pc:sldMk cId="2972185362" sldId="267"/>
            <ac:spMk id="7" creationId="{7DA1AD56-8839-42C5-86B9-883DF9B720D7}"/>
          </ac:spMkLst>
        </pc:spChg>
      </pc:sldChg>
      <pc:sldChg chg="delSp modSp mod delAnim">
        <pc:chgData name="Mehta, Disha Kalpeshbhai" userId="4ab1974b-9a2a-4358-a726-4aac698f6a92" providerId="ADAL" clId="{94CC8E4F-9922-4FE0-A863-D94F26EE7D49}" dt="2022-07-27T19:04:17.751" v="63" actId="6549"/>
        <pc:sldMkLst>
          <pc:docMk/>
          <pc:sldMk cId="125011283" sldId="269"/>
        </pc:sldMkLst>
        <pc:spChg chg="mod">
          <ac:chgData name="Mehta, Disha Kalpeshbhai" userId="4ab1974b-9a2a-4358-a726-4aac698f6a92" providerId="ADAL" clId="{94CC8E4F-9922-4FE0-A863-D94F26EE7D49}" dt="2022-07-27T19:04:17.751" v="63" actId="6549"/>
          <ac:spMkLst>
            <pc:docMk/>
            <pc:sldMk cId="125011283" sldId="269"/>
            <ac:spMk id="10" creationId="{1D9B070A-9B23-4C14-BB9E-50D1A2189DA1}"/>
          </ac:spMkLst>
        </pc:spChg>
        <pc:spChg chg="del mod">
          <ac:chgData name="Mehta, Disha Kalpeshbhai" userId="4ab1974b-9a2a-4358-a726-4aac698f6a92" providerId="ADAL" clId="{94CC8E4F-9922-4FE0-A863-D94F26EE7D49}" dt="2022-07-27T19:04:04.642" v="61" actId="478"/>
          <ac:spMkLst>
            <pc:docMk/>
            <pc:sldMk cId="125011283" sldId="269"/>
            <ac:spMk id="11" creationId="{3A888DD2-5E5A-43E0-B6BD-4E78EA3836CC}"/>
          </ac:spMkLst>
        </pc:spChg>
      </pc:sldChg>
      <pc:sldChg chg="modSp mod">
        <pc:chgData name="Mehta, Disha Kalpeshbhai" userId="4ab1974b-9a2a-4358-a726-4aac698f6a92" providerId="ADAL" clId="{94CC8E4F-9922-4FE0-A863-D94F26EE7D49}" dt="2022-07-27T19:20:58.633" v="67" actId="20577"/>
        <pc:sldMkLst>
          <pc:docMk/>
          <pc:sldMk cId="1660668942" sldId="272"/>
        </pc:sldMkLst>
        <pc:spChg chg="mod">
          <ac:chgData name="Mehta, Disha Kalpeshbhai" userId="4ab1974b-9a2a-4358-a726-4aac698f6a92" providerId="ADAL" clId="{94CC8E4F-9922-4FE0-A863-D94F26EE7D49}" dt="2022-07-27T19:20:58.633" v="67" actId="20577"/>
          <ac:spMkLst>
            <pc:docMk/>
            <pc:sldMk cId="1660668942" sldId="272"/>
            <ac:spMk id="6" creationId="{47D11363-CADB-47A2-BDA5-C9C9F106DB3D}"/>
          </ac:spMkLst>
        </pc:spChg>
        <pc:spChg chg="mod">
          <ac:chgData name="Mehta, Disha Kalpeshbhai" userId="4ab1974b-9a2a-4358-a726-4aac698f6a92" providerId="ADAL" clId="{94CC8E4F-9922-4FE0-A863-D94F26EE7D49}" dt="2022-07-27T19:15:31.015" v="65" actId="20577"/>
          <ac:spMkLst>
            <pc:docMk/>
            <pc:sldMk cId="1660668942" sldId="272"/>
            <ac:spMk id="7" creationId="{C7D4534D-88C7-401A-8D6F-426A1D58F7F0}"/>
          </ac:spMkLst>
        </pc:spChg>
      </pc:sldChg>
      <pc:sldChg chg="del">
        <pc:chgData name="Mehta, Disha Kalpeshbhai" userId="4ab1974b-9a2a-4358-a726-4aac698f6a92" providerId="ADAL" clId="{94CC8E4F-9922-4FE0-A863-D94F26EE7D49}" dt="2022-07-27T19:35:55.826" v="68" actId="47"/>
        <pc:sldMkLst>
          <pc:docMk/>
          <pc:sldMk cId="287005942" sldId="276"/>
        </pc:sldMkLst>
      </pc:sldChg>
      <pc:sldChg chg="modSp mod">
        <pc:chgData name="Mehta, Disha Kalpeshbhai" userId="4ab1974b-9a2a-4358-a726-4aac698f6a92" providerId="ADAL" clId="{94CC8E4F-9922-4FE0-A863-D94F26EE7D49}" dt="2022-07-27T19:36:13.057" v="72" actId="20577"/>
        <pc:sldMkLst>
          <pc:docMk/>
          <pc:sldMk cId="20831651" sldId="277"/>
        </pc:sldMkLst>
        <pc:spChg chg="mod">
          <ac:chgData name="Mehta, Disha Kalpeshbhai" userId="4ab1974b-9a2a-4358-a726-4aac698f6a92" providerId="ADAL" clId="{94CC8E4F-9922-4FE0-A863-D94F26EE7D49}" dt="2022-07-27T19:36:07.660" v="70" actId="20577"/>
          <ac:spMkLst>
            <pc:docMk/>
            <pc:sldMk cId="20831651" sldId="277"/>
            <ac:spMk id="6" creationId="{34552ECF-072B-4893-8AB7-566BBBEED872}"/>
          </ac:spMkLst>
        </pc:spChg>
        <pc:spChg chg="mod">
          <ac:chgData name="Mehta, Disha Kalpeshbhai" userId="4ab1974b-9a2a-4358-a726-4aac698f6a92" providerId="ADAL" clId="{94CC8E4F-9922-4FE0-A863-D94F26EE7D49}" dt="2022-07-27T19:36:13.057" v="72" actId="20577"/>
          <ac:spMkLst>
            <pc:docMk/>
            <pc:sldMk cId="20831651" sldId="277"/>
            <ac:spMk id="7" creationId="{FF3F9365-8324-45EF-B6E8-235FD46CF8B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7649AE-5C1C-4CA8-A105-5DF436D72E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238D18-A957-4FC5-9A3F-F74EF30F8F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91522-A11E-4508-B8B7-7273CEE94B74}" type="datetimeFigureOut">
              <a:rPr lang="en-US" smtClean="0"/>
              <a:t>7/27/2022</a:t>
            </a:fld>
            <a:endParaRPr lang="en-US"/>
          </a:p>
        </p:txBody>
      </p:sp>
      <p:sp>
        <p:nvSpPr>
          <p:cNvPr id="4" name="Footer Placeholder 3">
            <a:extLst>
              <a:ext uri="{FF2B5EF4-FFF2-40B4-BE49-F238E27FC236}">
                <a16:creationId xmlns:a16="http://schemas.microsoft.com/office/drawing/2014/main" id="{8D44D648-3467-47C7-8452-5FEBA72588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DE3D9E-8496-4720-92A5-5939DACCE7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ADE88E-6AEC-455A-849C-7DF47C909134}" type="slidenum">
              <a:rPr lang="en-US" smtClean="0"/>
              <a:t>‹#›</a:t>
            </a:fld>
            <a:endParaRPr lang="en-US"/>
          </a:p>
        </p:txBody>
      </p:sp>
    </p:spTree>
    <p:extLst>
      <p:ext uri="{BB962C8B-B14F-4D97-AF65-F5344CB8AC3E}">
        <p14:creationId xmlns:p14="http://schemas.microsoft.com/office/powerpoint/2010/main" val="1930247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7/27/2022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r>
              <a:rPr lang="en-US" dirty="0"/>
              <a:t>NA</a:t>
            </a:r>
          </a:p>
          <a:p>
            <a:pPr eaLnBrk="1" hangingPunct="1"/>
            <a:endParaRPr lang="en-US" b="1" dirty="0"/>
          </a:p>
          <a:p>
            <a:pPr eaLnBrk="1" hangingPunct="1"/>
            <a:r>
              <a:rPr lang="en-US" b="1" dirty="0"/>
              <a:t>Additional Information: </a:t>
            </a:r>
            <a:r>
              <a:rPr lang="en-US" dirty="0"/>
              <a:t>Briefly review the module learning objectives with participants and ask if they have any questions.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1161247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p>
          <a:p>
            <a:pPr marL="328613" lvl="1" indent="-219075" eaLnBrk="1" hangingPunct="1">
              <a:defRPr/>
            </a:pPr>
            <a:r>
              <a:rPr lang="en-US" dirty="0"/>
              <a:t>Checked exceptions are caused by things outside of the application’s control, such as network outages and invalid user input.</a:t>
            </a:r>
          </a:p>
          <a:p>
            <a:pPr marL="328613" lvl="1" indent="-219075" eaLnBrk="1" hangingPunct="1">
              <a:defRPr/>
            </a:pPr>
            <a:r>
              <a:rPr lang="en-US" dirty="0"/>
              <a:t>Refer to the CheckedExceptionSample.java sample code for more details.</a:t>
            </a:r>
          </a:p>
          <a:p>
            <a:pPr marL="328613" lvl="1" indent="-219075" eaLnBrk="1" hangingPunct="1">
              <a:defRPr/>
            </a:pPr>
            <a:endParaRPr lang="en-US" b="1" dirty="0"/>
          </a:p>
          <a:p>
            <a:pPr eaLnBrk="1" hangingPunct="1">
              <a:defRPr/>
            </a:pPr>
            <a:r>
              <a:rPr lang="en-US" b="1" dirty="0"/>
              <a:t>Additional Information: </a:t>
            </a:r>
          </a:p>
          <a:p>
            <a:pPr lvl="1" eaLnBrk="1" hangingPunct="1">
              <a:defRPr/>
            </a:pPr>
            <a:r>
              <a:rPr lang="en-US" dirty="0">
                <a:latin typeface="Arial" pitchFamily="34" charset="0"/>
              </a:rPr>
              <a:t>Refer to the CheckedExceptionSample.java sample code.</a:t>
            </a:r>
            <a:endParaRPr lang="en-IN" kern="0" dirty="0">
              <a:solidFill>
                <a:srgbClr val="000000"/>
              </a:solidFill>
              <a:latin typeface="Arial"/>
            </a:endParaRPr>
          </a:p>
          <a:p>
            <a:pPr lvl="1" eaLnBrk="1" hangingPunct="1">
              <a:defRPr/>
            </a:pPr>
            <a:r>
              <a:rPr lang="en-US" dirty="0"/>
              <a:t>Ask participants to read out the points on the slide to keep them engaged.</a:t>
            </a:r>
          </a:p>
          <a:p>
            <a:pPr>
              <a:defRPr/>
            </a:pPr>
            <a:endParaRPr lang="en-US" dirty="0"/>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3196979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r>
              <a:rPr lang="en-US" dirty="0">
                <a:solidFill>
                  <a:srgbClr val="000000"/>
                </a:solidFill>
              </a:rPr>
              <a:t>Errors are caused by bad code or design, such as creating too many objects. This causes the heap memory to run out (</a:t>
            </a:r>
            <a:r>
              <a:rPr lang="en-US" dirty="0" err="1">
                <a:solidFill>
                  <a:srgbClr val="000000"/>
                </a:solidFill>
              </a:rPr>
              <a:t>OutOfMemory</a:t>
            </a:r>
            <a:r>
              <a:rPr lang="en-US" dirty="0">
                <a:solidFill>
                  <a:srgbClr val="000000"/>
                </a:solidFill>
              </a:rPr>
              <a:t>) or calls a recursive function too deeply so that the stack overflows (</a:t>
            </a:r>
            <a:r>
              <a:rPr lang="en-US" dirty="0" err="1">
                <a:solidFill>
                  <a:srgbClr val="000000"/>
                </a:solidFill>
              </a:rPr>
              <a:t>StackOverflowError</a:t>
            </a:r>
            <a:r>
              <a:rPr lang="en-US" dirty="0">
                <a:solidFill>
                  <a:srgbClr val="000000"/>
                </a:solidFill>
              </a:rPr>
              <a:t>). </a:t>
            </a:r>
          </a:p>
          <a:p>
            <a:pPr eaLnBrk="1" hangingPunct="1">
              <a:defRPr/>
            </a:pPr>
            <a:endParaRPr lang="en-US" b="1" dirty="0">
              <a:solidFill>
                <a:srgbClr val="000000"/>
              </a:solidFill>
            </a:endParaRPr>
          </a:p>
          <a:p>
            <a:pPr eaLnBrk="1" hangingPunct="1">
              <a:defRPr/>
            </a:pPr>
            <a:r>
              <a:rPr lang="en-US" b="1" dirty="0">
                <a:solidFill>
                  <a:srgbClr val="000000"/>
                </a:solidFill>
              </a:rPr>
              <a:t>Additional Information:</a:t>
            </a:r>
          </a:p>
          <a:p>
            <a:pPr lvl="1" eaLnBrk="1" hangingPunct="1">
              <a:defRPr/>
            </a:pPr>
            <a:r>
              <a:rPr lang="en-US" dirty="0">
                <a:latin typeface="Arial" pitchFamily="34" charset="0"/>
              </a:rPr>
              <a:t>Refer to the ErrorSample.java sample code</a:t>
            </a:r>
            <a:endParaRPr lang="en-IN" kern="0" dirty="0">
              <a:solidFill>
                <a:srgbClr val="000000"/>
              </a:solidFill>
              <a:latin typeface="Arial"/>
            </a:endParaRPr>
          </a:p>
          <a:p>
            <a:pPr lvl="1" eaLnBrk="1" hangingPunct="1">
              <a:defRPr/>
            </a:pPr>
            <a:r>
              <a:rPr lang="en-US" dirty="0">
                <a:solidFill>
                  <a:srgbClr val="000000"/>
                </a:solidFill>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219149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r>
              <a:rPr lang="en-US" b="1" dirty="0">
                <a:solidFill>
                  <a:srgbClr val="000000"/>
                </a:solidFill>
              </a:rPr>
              <a:t>Key Message(s): </a:t>
            </a:r>
          </a:p>
          <a:p>
            <a:pPr marL="328613" lvl="1" indent="-219075" eaLnBrk="1" hangingPunct="1"/>
            <a:r>
              <a:rPr lang="en-US" dirty="0">
                <a:solidFill>
                  <a:srgbClr val="000000"/>
                </a:solidFill>
              </a:rPr>
              <a:t>This approach places the responsibility of handling the exception on whatever code is called while declaring the method.  </a:t>
            </a:r>
          </a:p>
          <a:p>
            <a:pPr marL="328613" lvl="1" indent="-219075" eaLnBrk="1" hangingPunct="1"/>
            <a:r>
              <a:rPr lang="en-US" dirty="0">
                <a:solidFill>
                  <a:srgbClr val="000000"/>
                </a:solidFill>
              </a:rPr>
              <a:t>The client code can place this code in a try-catch block to handle the declared checked exceptions.</a:t>
            </a:r>
          </a:p>
          <a:p>
            <a:pPr marL="328613" lvl="1" indent="-219075" eaLnBrk="1" hangingPunct="1"/>
            <a:r>
              <a:rPr lang="en-US" dirty="0"/>
              <a:t>Refer to SpecifyExceptionSample.java for more details.</a:t>
            </a:r>
            <a:endParaRPr lang="en-US" dirty="0">
              <a:solidFill>
                <a:srgbClr val="000000"/>
              </a:solidFill>
            </a:endParaRPr>
          </a:p>
          <a:p>
            <a:pPr marL="222250" indent="-222250" eaLnBrk="1" hangingPunct="1"/>
            <a:endParaRPr lang="en-US" b="1" dirty="0">
              <a:solidFill>
                <a:srgbClr val="000000"/>
              </a:solidFill>
            </a:endParaRPr>
          </a:p>
          <a:p>
            <a:pPr marL="222250" indent="-222250" eaLnBrk="1" hangingPunct="1"/>
            <a:r>
              <a:rPr lang="en-US" b="1" dirty="0">
                <a:solidFill>
                  <a:srgbClr val="000000"/>
                </a:solidFill>
              </a:rPr>
              <a:t>Additional Information: </a:t>
            </a:r>
            <a:r>
              <a:rPr lang="en-US" dirty="0">
                <a:solidFill>
                  <a:srgbClr val="000000"/>
                </a:solidFill>
              </a:rPr>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359973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solidFill>
                  <a:srgbClr val="000000"/>
                </a:solidFill>
              </a:rPr>
              <a:t>You can use the throw checked exceptions when certain conditions are reached. However, these exceptions must be declared in the method signature.</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Explain the content on the slide using the additional information given below.</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397752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solidFill>
                  <a:srgbClr val="000000"/>
                </a:solidFill>
              </a:rPr>
              <a:t>NA</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2430591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solidFill>
                  <a:srgbClr val="000000"/>
                </a:solidFill>
              </a:rPr>
              <a:t>Key Message(s)</a:t>
            </a:r>
            <a:r>
              <a:rPr lang="en-US" b="1" dirty="0"/>
              <a:t>: </a:t>
            </a:r>
            <a:r>
              <a:rPr lang="en-US" dirty="0"/>
              <a:t>NA</a:t>
            </a:r>
          </a:p>
          <a:p>
            <a:pPr eaLnBrk="1" hangingPunct="1">
              <a:spcBef>
                <a:spcPts val="363"/>
              </a:spcBef>
            </a:pPr>
            <a:endParaRPr lang="en-US" dirty="0"/>
          </a:p>
          <a:p>
            <a:pPr eaLnBrk="1" hangingPunct="1">
              <a:spcBef>
                <a:spcPts val="363"/>
              </a:spcBef>
            </a:pPr>
            <a:r>
              <a:rPr lang="en-US" b="1" dirty="0">
                <a:solidFill>
                  <a:srgbClr val="000000"/>
                </a:solidFill>
              </a:rPr>
              <a:t>Additional Information</a:t>
            </a:r>
            <a:r>
              <a:rPr lang="en-US" b="1" dirty="0"/>
              <a:t>: </a:t>
            </a:r>
            <a:r>
              <a:rPr lang="en-US" dirty="0"/>
              <a:t>NA</a:t>
            </a:r>
            <a:endParaRPr lang="en-US" b="1"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250995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 </a:t>
            </a:r>
            <a:r>
              <a:rPr lang="en-US" dirty="0"/>
              <a:t>What are the purposes of assertion?</a:t>
            </a:r>
          </a:p>
          <a:p>
            <a:pPr marL="328613" lvl="1" indent="-219075" eaLnBrk="1" hangingPunct="1"/>
            <a:r>
              <a:rPr lang="en-US" dirty="0"/>
              <a:t>To detect programming errors: The purpose of asserts is to detect programming errors, basically its programmer problem, not user problems.</a:t>
            </a:r>
          </a:p>
          <a:p>
            <a:pPr marL="328613" lvl="1" indent="-219075" eaLnBrk="1" hangingPunct="1"/>
            <a:r>
              <a:rPr lang="en-US" dirty="0"/>
              <a:t>To discover bugs: Discovering bugs as early as possible is good because every program starts with bugs. It is faster and simpler when the bugs are detected early in debugging process. It is better to discover a problem at compile time than at run time, and it’s better to discover a run-time bug as early as possible.</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Ask participants to read out the points on the slide to keep them engaged.</a:t>
            </a:r>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1361993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a:t>
            </a:r>
            <a:r>
              <a:rPr lang="en-US" b="1" dirty="0"/>
              <a:t>:</a:t>
            </a:r>
          </a:p>
          <a:p>
            <a:pPr marL="328613" lvl="1" indent="-219075" eaLnBrk="1" hangingPunct="1"/>
            <a:r>
              <a:rPr lang="en-US" dirty="0"/>
              <a:t>Assertion errors should not be used as a replacement for validation logic.  </a:t>
            </a:r>
          </a:p>
          <a:p>
            <a:pPr marL="328613" lvl="1" indent="-219075" eaLnBrk="1" hangingPunct="1"/>
            <a:r>
              <a:rPr lang="en-US" dirty="0"/>
              <a:t>Assert statements are normally disabled in production versions of the application.</a:t>
            </a:r>
          </a:p>
          <a:p>
            <a:pPr marL="328613" lvl="1" indent="-219075" eaLnBrk="1" hangingPunct="1"/>
            <a:r>
              <a:rPr lang="en-US" dirty="0"/>
              <a:t>The use of the assert statement implies that at the point in the code where the statement is used, the coder is declaring that the expression should be true.  If it is not, then there is something wrong with the programmer’s assumptions.</a:t>
            </a:r>
          </a:p>
          <a:p>
            <a:pPr marL="328613" lvl="1" indent="-219075" eaLnBrk="1" hangingPunct="1"/>
            <a:r>
              <a:rPr lang="en-US" dirty="0"/>
              <a:t>Assertion Errors should not be caught. This error represents something that you assumed to be true, but turned out to be false. This means there is an error in your programming code or logic.</a:t>
            </a:r>
          </a:p>
          <a:p>
            <a:pPr eaLnBrk="1" hangingPunct="1"/>
            <a:endParaRPr lang="en-US" dirty="0"/>
          </a:p>
          <a:p>
            <a:pPr eaLnBrk="1" hangingPunct="1"/>
            <a:r>
              <a:rPr lang="en-US" b="1" dirty="0">
                <a:solidFill>
                  <a:srgbClr val="000000"/>
                </a:solidFill>
              </a:rPr>
              <a:t>Additional Information</a:t>
            </a:r>
            <a:r>
              <a:rPr lang="en-US" b="1" dirty="0"/>
              <a:t>: </a:t>
            </a:r>
            <a:r>
              <a:rPr lang="en-US" dirty="0"/>
              <a:t>Help participants in enabling the –</a:t>
            </a:r>
            <a:r>
              <a:rPr lang="en-US" dirty="0" err="1"/>
              <a:t>ea</a:t>
            </a:r>
            <a:r>
              <a:rPr lang="en-US" dirty="0"/>
              <a:t> option in Eclipse. Refer to slide #22 for details on how to enable this option.</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166709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solidFill>
                  <a:srgbClr val="000000"/>
                </a:solidFill>
              </a:rPr>
              <a:t>Key Message(s):</a:t>
            </a:r>
          </a:p>
          <a:p>
            <a:pPr lvl="1" eaLnBrk="1" hangingPunct="1"/>
            <a:r>
              <a:rPr lang="en-US" b="1" dirty="0">
                <a:solidFill>
                  <a:srgbClr val="000000"/>
                </a:solidFill>
              </a:rPr>
              <a:t> </a:t>
            </a:r>
            <a:r>
              <a:rPr lang="en-US" dirty="0">
                <a:solidFill>
                  <a:srgbClr val="000000"/>
                </a:solidFill>
              </a:rPr>
              <a:t>This is an example of the assertion.</a:t>
            </a:r>
          </a:p>
          <a:p>
            <a:pPr lvl="1" eaLnBrk="1" hangingPunct="1"/>
            <a:r>
              <a:rPr lang="en-US" dirty="0">
                <a:solidFill>
                  <a:srgbClr val="000000"/>
                </a:solidFill>
              </a:rPr>
              <a:t>The message “bad number = number” will be displayed once the number entered is NOT 1 - 10</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t>This is another sample code to be shown to the participants. You may either keep the sample on  the screen and explain or ask participants to key in the code using Eclipse.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4266780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solidFill>
                  <a:srgbClr val="000000"/>
                </a:solidFill>
              </a:rPr>
              <a:t>Key Message(s)</a:t>
            </a:r>
            <a:r>
              <a:rPr lang="en-US" b="1" dirty="0"/>
              <a:t>: </a:t>
            </a:r>
            <a:r>
              <a:rPr lang="en-US" dirty="0"/>
              <a:t>NA</a:t>
            </a:r>
          </a:p>
          <a:p>
            <a:pPr eaLnBrk="1" hangingPunct="1">
              <a:spcBef>
                <a:spcPts val="363"/>
              </a:spcBef>
            </a:pPr>
            <a:endParaRPr lang="en-US" dirty="0"/>
          </a:p>
          <a:p>
            <a:pPr eaLnBrk="1" hangingPunct="1">
              <a:spcBef>
                <a:spcPts val="363"/>
              </a:spcBef>
            </a:pPr>
            <a:r>
              <a:rPr lang="en-US" b="1" dirty="0">
                <a:solidFill>
                  <a:srgbClr val="000000"/>
                </a:solidFill>
              </a:rPr>
              <a:t>Additional Information</a:t>
            </a:r>
            <a:r>
              <a:rPr lang="en-US" b="1" dirty="0"/>
              <a:t>: </a:t>
            </a:r>
            <a:r>
              <a:rPr lang="en-US" dirty="0"/>
              <a:t>NA</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388564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defRPr/>
            </a:pPr>
            <a:r>
              <a:rPr lang="en-US" b="1" dirty="0"/>
              <a:t>Key Message(s): </a:t>
            </a:r>
            <a:r>
              <a:rPr lang="en-US" dirty="0">
                <a:solidFill>
                  <a:srgbClr val="000000"/>
                </a:solidFill>
                <a:latin typeface="Arial" pitchFamily="34" charset="0"/>
              </a:rPr>
              <a:t>Examples:</a:t>
            </a:r>
          </a:p>
          <a:p>
            <a:pPr marL="328613" lvl="1" indent="-219075" eaLnBrk="1" hangingPunct="1">
              <a:defRPr/>
            </a:pPr>
            <a:r>
              <a:rPr lang="en-US" dirty="0">
                <a:solidFill>
                  <a:srgbClr val="000000"/>
                </a:solidFill>
                <a:latin typeface="Arial" pitchFamily="34" charset="0"/>
              </a:rPr>
              <a:t>An exception means that an ‘exception to the rule’ has occurred. </a:t>
            </a:r>
          </a:p>
          <a:p>
            <a:pPr marL="328613" lvl="1" indent="-219075" eaLnBrk="1" hangingPunct="1">
              <a:defRPr/>
            </a:pPr>
            <a:r>
              <a:rPr lang="en-US" dirty="0">
                <a:solidFill>
                  <a:srgbClr val="000000"/>
                </a:solidFill>
                <a:latin typeface="Arial" pitchFamily="34" charset="0"/>
              </a:rPr>
              <a:t>A method is declared as being able to accept an integer as a parameter, but the logic inside requires that the integer be greater than 0. There can be logic inside that ‘throws’ an exception if the integer is less than 0.</a:t>
            </a:r>
          </a:p>
          <a:p>
            <a:pPr marL="328613" lvl="1" indent="-219075" eaLnBrk="1" hangingPunct="1">
              <a:defRPr/>
            </a:pPr>
            <a:r>
              <a:rPr lang="en-US" dirty="0">
                <a:solidFill>
                  <a:srgbClr val="000000"/>
                </a:solidFill>
                <a:latin typeface="Arial" pitchFamily="34" charset="0"/>
              </a:rPr>
              <a:t>You try to send data to a file or to a database that isn’t accessible (perhaps the server or the network went down).</a:t>
            </a:r>
          </a:p>
          <a:p>
            <a:pPr marL="328613" lvl="1" indent="-219075" eaLnBrk="1" hangingPunct="1">
              <a:defRPr/>
            </a:pPr>
            <a:r>
              <a:rPr lang="en-US" dirty="0">
                <a:solidFill>
                  <a:srgbClr val="000000"/>
                </a:solidFill>
                <a:latin typeface="Arial" pitchFamily="34" charset="0"/>
              </a:rPr>
              <a:t>Your JVM ran out of memory.</a:t>
            </a:r>
          </a:p>
          <a:p>
            <a:pPr marL="328613" lvl="1" indent="-219075" eaLnBrk="1" hangingPunct="1">
              <a:buFont typeface="Wingdings" pitchFamily="2" charset="2"/>
              <a:buNone/>
              <a:defRPr/>
            </a:pPr>
            <a:endParaRPr lang="en-US" b="1" dirty="0">
              <a:solidFill>
                <a:srgbClr val="000000"/>
              </a:solidFill>
              <a:latin typeface="Arial" pitchFamily="34" charset="0"/>
            </a:endParaRPr>
          </a:p>
          <a:p>
            <a:pPr marL="328613" lvl="1" indent="-328613" eaLnBrk="1" hangingPunct="1">
              <a:buFont typeface="Wingdings" pitchFamily="2" charset="2"/>
              <a:buNone/>
              <a:defRPr/>
            </a:pPr>
            <a:r>
              <a:rPr lang="en-US" b="1" dirty="0"/>
              <a:t>Additional Information: </a:t>
            </a:r>
            <a:r>
              <a:rPr lang="en-US" dirty="0">
                <a:solidFill>
                  <a:srgbClr val="000000"/>
                </a:solidFill>
                <a:latin typeface="Arial" pitchFamily="34" charset="0"/>
              </a:rPr>
              <a:t>Ask participants to read out the points on the slide to keep them engaged.</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57364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solidFill>
                  <a:srgbClr val="000000"/>
                </a:solidFill>
              </a:rPr>
              <a:t>Key Message(s):</a:t>
            </a:r>
            <a:r>
              <a:rPr lang="en-US" dirty="0">
                <a:solidFill>
                  <a:srgbClr val="000000"/>
                </a:solidFill>
              </a:rPr>
              <a:t> NA</a:t>
            </a:r>
          </a:p>
          <a:p>
            <a:pPr eaLnBrk="1" hangingPunct="1">
              <a:spcBef>
                <a:spcPts val="363"/>
              </a:spcBef>
            </a:pPr>
            <a:endParaRPr lang="en-US" dirty="0">
              <a:solidFill>
                <a:srgbClr val="000000"/>
              </a:solidFill>
            </a:endParaRPr>
          </a:p>
          <a:p>
            <a:pPr eaLnBrk="1" hangingPunct="1">
              <a:spcBef>
                <a:spcPts val="363"/>
              </a:spcBef>
            </a:pPr>
            <a:r>
              <a:rPr lang="en-US" b="1" dirty="0">
                <a:solidFill>
                  <a:srgbClr val="000000"/>
                </a:solidFill>
              </a:rPr>
              <a:t>Additional Information: </a:t>
            </a:r>
            <a:r>
              <a:rPr lang="en-US" dirty="0">
                <a:solidFill>
                  <a:srgbClr val="000000"/>
                </a:solidFill>
              </a:rPr>
              <a:t>Ask participants for any questions or comments they may have.</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2192059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r>
              <a:rPr lang="en-US" dirty="0">
                <a:solidFill>
                  <a:srgbClr val="000000"/>
                </a:solidFill>
              </a:rPr>
              <a:t>NA</a:t>
            </a:r>
          </a:p>
          <a:p>
            <a:pPr eaLnBrk="1" hangingPunct="1"/>
            <a:endParaRPr lang="en-US" b="1" dirty="0">
              <a:solidFill>
                <a:srgbClr val="000000"/>
              </a:solidFill>
            </a:endParaRPr>
          </a:p>
          <a:p>
            <a:pPr eaLnBrk="1" hangingPunct="1"/>
            <a:r>
              <a:rPr lang="en-US" b="1" dirty="0">
                <a:solidFill>
                  <a:srgbClr val="000000"/>
                </a:solidFill>
              </a:rPr>
              <a:t>Additional Information: </a:t>
            </a:r>
            <a:r>
              <a:rPr lang="en-US" dirty="0">
                <a:solidFill>
                  <a:srgbClr val="000000"/>
                </a:solidFill>
              </a:rPr>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275198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250" indent="-222250" eaLnBrk="1" hangingPunct="1">
              <a:defRPr/>
            </a:pPr>
            <a:r>
              <a:rPr lang="en-US" b="1" dirty="0"/>
              <a:t>Key Message(s): </a:t>
            </a:r>
            <a:r>
              <a:rPr lang="en-US" dirty="0">
                <a:solidFill>
                  <a:srgbClr val="000000"/>
                </a:solidFill>
                <a:latin typeface="Arial" pitchFamily="34" charset="0"/>
              </a:rPr>
              <a:t>First, you must catch more specific exceptions than general ones.  </a:t>
            </a:r>
          </a:p>
          <a:p>
            <a:pPr marL="328613" lvl="1" indent="-219075" eaLnBrk="1" hangingPunct="1">
              <a:defRPr/>
            </a:pPr>
            <a:r>
              <a:rPr lang="en-US" dirty="0">
                <a:solidFill>
                  <a:srgbClr val="000000"/>
                </a:solidFill>
                <a:latin typeface="Arial" pitchFamily="34" charset="0"/>
              </a:rPr>
              <a:t>If the 3</a:t>
            </a:r>
            <a:r>
              <a:rPr lang="en-US" baseline="30000" dirty="0">
                <a:solidFill>
                  <a:srgbClr val="000000"/>
                </a:solidFill>
                <a:latin typeface="Arial" pitchFamily="34" charset="0"/>
              </a:rPr>
              <a:t>rd</a:t>
            </a:r>
            <a:r>
              <a:rPr lang="en-US" dirty="0">
                <a:solidFill>
                  <a:srgbClr val="000000"/>
                </a:solidFill>
                <a:latin typeface="Arial" pitchFamily="34" charset="0"/>
              </a:rPr>
              <a:t> exception block that catches the parent class </a:t>
            </a:r>
            <a:r>
              <a:rPr lang="en-US" b="1" dirty="0">
                <a:solidFill>
                  <a:srgbClr val="000000"/>
                </a:solidFill>
                <a:latin typeface="Arial" pitchFamily="34" charset="0"/>
              </a:rPr>
              <a:t>Exception</a:t>
            </a:r>
            <a:r>
              <a:rPr lang="en-US" i="1" dirty="0">
                <a:solidFill>
                  <a:srgbClr val="000000"/>
                </a:solidFill>
                <a:latin typeface="Arial" pitchFamily="34" charset="0"/>
              </a:rPr>
              <a:t> </a:t>
            </a:r>
            <a:r>
              <a:rPr lang="en-US" dirty="0">
                <a:solidFill>
                  <a:srgbClr val="000000"/>
                </a:solidFill>
                <a:latin typeface="Arial" pitchFamily="34" charset="0"/>
              </a:rPr>
              <a:t>was placed in the first catch block, then all exceptions thrown will be handled by that catch block. This is because all types of exceptions are </a:t>
            </a:r>
            <a:r>
              <a:rPr lang="en-US" b="1" dirty="0">
                <a:solidFill>
                  <a:srgbClr val="000000"/>
                </a:solidFill>
                <a:latin typeface="Arial" pitchFamily="34" charset="0"/>
              </a:rPr>
              <a:t>subclasses</a:t>
            </a:r>
            <a:r>
              <a:rPr lang="en-US" dirty="0">
                <a:solidFill>
                  <a:srgbClr val="000000"/>
                </a:solidFill>
                <a:latin typeface="Arial" pitchFamily="34" charset="0"/>
              </a:rPr>
              <a:t> of the Exception class.</a:t>
            </a:r>
          </a:p>
          <a:p>
            <a:pPr marL="328613" lvl="1" indent="-219075" eaLnBrk="1" hangingPunct="1">
              <a:defRPr/>
            </a:pPr>
            <a:r>
              <a:rPr lang="en-US" dirty="0">
                <a:solidFill>
                  <a:srgbClr val="000000"/>
                </a:solidFill>
                <a:latin typeface="Arial" pitchFamily="34" charset="0"/>
              </a:rPr>
              <a:t>Isolate code that might throw an exception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For each individual </a:t>
            </a:r>
            <a:r>
              <a:rPr lang="en-US" b="1" dirty="0">
                <a:solidFill>
                  <a:srgbClr val="000000"/>
                </a:solidFill>
                <a:latin typeface="Arial" pitchFamily="34" charset="0"/>
              </a:rPr>
              <a:t>catch()</a:t>
            </a:r>
            <a:r>
              <a:rPr lang="en-US" dirty="0">
                <a:solidFill>
                  <a:srgbClr val="000000"/>
                </a:solidFill>
                <a:latin typeface="Arial" pitchFamily="34" charset="0"/>
              </a:rPr>
              <a:t> block, you write code that is to be executed if an exception of that particular type occurs in the </a:t>
            </a:r>
            <a:r>
              <a:rPr lang="en-US" b="1" dirty="0">
                <a:solidFill>
                  <a:srgbClr val="000000"/>
                </a:solidFill>
                <a:latin typeface="Arial" pitchFamily="34" charset="0"/>
              </a:rPr>
              <a:t>try</a:t>
            </a:r>
            <a:r>
              <a:rPr lang="en-US" dirty="0">
                <a:solidFill>
                  <a:srgbClr val="000000"/>
                </a:solidFill>
                <a:latin typeface="Arial" pitchFamily="34" charset="0"/>
              </a:rPr>
              <a:t> block.</a:t>
            </a:r>
          </a:p>
          <a:p>
            <a:pPr marL="328613" lvl="1" indent="-219075" eaLnBrk="1" hangingPunct="1">
              <a:defRPr/>
            </a:pPr>
            <a:r>
              <a:rPr lang="en-US" dirty="0">
                <a:solidFill>
                  <a:srgbClr val="000000"/>
                </a:solidFill>
                <a:latin typeface="Arial" pitchFamily="34" charset="0"/>
              </a:rPr>
              <a:t>In the </a:t>
            </a:r>
            <a:r>
              <a:rPr lang="en-US" b="1" dirty="0">
                <a:solidFill>
                  <a:srgbClr val="000000"/>
                </a:solidFill>
                <a:latin typeface="Arial" pitchFamily="34" charset="0"/>
              </a:rPr>
              <a:t>finally</a:t>
            </a:r>
            <a:r>
              <a:rPr lang="en-US" dirty="0">
                <a:solidFill>
                  <a:srgbClr val="000000"/>
                </a:solidFill>
                <a:latin typeface="Arial" pitchFamily="34" charset="0"/>
              </a:rPr>
              <a:t> block, you write code that will be run whether or not an error has occurred. This is optional.</a:t>
            </a:r>
          </a:p>
          <a:p>
            <a:pPr>
              <a:defRPr/>
            </a:pPr>
            <a:endParaRPr lang="en-US" dirty="0"/>
          </a:p>
          <a:p>
            <a:pPr eaLnBrk="1" hangingPunct="1">
              <a:defRPr/>
            </a:pPr>
            <a:r>
              <a:rPr lang="en-US" b="1" dirty="0">
                <a:latin typeface="Arial" pitchFamily="34" charset="0"/>
              </a:rPr>
              <a:t>Additional Information: </a:t>
            </a:r>
            <a:r>
              <a:rPr lang="en-US" dirty="0">
                <a:latin typeface="Arial" pitchFamily="34" charset="0"/>
              </a:rPr>
              <a:t>Explain the content on the slide using the additional information in the content section.</a:t>
            </a:r>
            <a:endParaRPr lang="en-US" dirty="0"/>
          </a:p>
          <a:p>
            <a:pPr>
              <a:defRPr/>
            </a:pPr>
            <a:endParaRPr lang="en-US" dirty="0"/>
          </a:p>
          <a:p>
            <a:pPr>
              <a:defRPr/>
            </a:pPr>
            <a:endParaRPr lang="en-US" dirty="0"/>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49638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Additional Information: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375410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t>Key Message(s): </a:t>
            </a:r>
            <a:r>
              <a:rPr lang="en-US" dirty="0"/>
              <a:t>The ‘catch’ clause should provide code that will attempt to recover from the exception so that the application can continue.  </a:t>
            </a:r>
          </a:p>
          <a:p>
            <a:r>
              <a:rPr lang="en-US" dirty="0"/>
              <a:t>For example, if an attempt to connect to a database fails, the code can attempt to connect to a backup database instead.</a:t>
            </a:r>
          </a:p>
          <a:p>
            <a:r>
              <a:rPr lang="en-US" dirty="0"/>
              <a:t>Note that the finally block is optional.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58384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1" dirty="0"/>
              <a:t>Key Message(s): </a:t>
            </a:r>
            <a:r>
              <a:rPr lang="en-US" dirty="0">
                <a:solidFill>
                  <a:srgbClr val="000000"/>
                </a:solidFill>
                <a:latin typeface="Arial" pitchFamily="34" charset="0"/>
              </a:rPr>
              <a:t>NA</a:t>
            </a:r>
          </a:p>
          <a:p>
            <a:pPr eaLnBrk="1" hangingPunct="1">
              <a:defRPr/>
            </a:pPr>
            <a:endParaRPr lang="en-AU" b="1" dirty="0">
              <a:solidFill>
                <a:srgbClr val="000000"/>
              </a:solidFill>
              <a:latin typeface="Arial" pitchFamily="34" charset="0"/>
            </a:endParaRPr>
          </a:p>
          <a:p>
            <a:pPr marL="222250" indent="-222250" eaLnBrk="1" hangingPunct="1">
              <a:defRPr/>
            </a:pPr>
            <a:r>
              <a:rPr lang="en-US" b="1" dirty="0"/>
              <a:t>Additional Information: </a:t>
            </a:r>
            <a:r>
              <a:rPr lang="en-US" dirty="0">
                <a:solidFill>
                  <a:srgbClr val="000000"/>
                </a:solidFill>
                <a:latin typeface="Arial" pitchFamily="34" charset="0"/>
              </a:rPr>
              <a:t>Explain the diagrammatical representation of the Exception Class Hierarchy to the participants. </a:t>
            </a:r>
          </a:p>
          <a:p>
            <a:pPr marL="222250" indent="-222250" eaLnBrk="1" hangingPunct="1">
              <a:defRPr/>
            </a:pPr>
            <a:endParaRPr lang="en-US" dirty="0">
              <a:solidFill>
                <a:srgbClr val="000000"/>
              </a:solidFill>
              <a:latin typeface="Arial" pitchFamily="34" charset="0"/>
            </a:endParaRPr>
          </a:p>
          <a:p>
            <a:pPr marL="222250" indent="-222250" eaLnBrk="1" hangingPunct="1">
              <a:defRPr/>
            </a:pPr>
            <a:r>
              <a:rPr lang="en-US" dirty="0">
                <a:solidFill>
                  <a:srgbClr val="000000"/>
                </a:solidFill>
                <a:latin typeface="Arial" pitchFamily="34" charset="0"/>
              </a:rPr>
              <a:t>Mention that there are 2 types of exceptions – Checked and Unchecked. Any exception class which inherits from </a:t>
            </a:r>
            <a:r>
              <a:rPr lang="en-US" dirty="0" err="1">
                <a:solidFill>
                  <a:srgbClr val="000000"/>
                </a:solidFill>
                <a:latin typeface="Arial" pitchFamily="34" charset="0"/>
              </a:rPr>
              <a:t>RuntimeException</a:t>
            </a:r>
            <a:r>
              <a:rPr lang="en-US" dirty="0">
                <a:solidFill>
                  <a:srgbClr val="000000"/>
                </a:solidFill>
                <a:latin typeface="Arial" pitchFamily="34" charset="0"/>
              </a:rPr>
              <a:t> would always be an unchecked exception. All others would be checked. You can find more details about these two types in the following slides.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1769706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Key Message(s): </a:t>
            </a:r>
          </a:p>
          <a:p>
            <a:pPr marL="328613" lvl="1" indent="-219075" eaLnBrk="1" hangingPunct="1"/>
            <a:r>
              <a:rPr lang="en-US" dirty="0"/>
              <a:t>Un-Checked exceptions are caused by programming or logical errors.</a:t>
            </a:r>
          </a:p>
          <a:p>
            <a:pPr marL="328613" lvl="1" indent="-219075" eaLnBrk="1" hangingPunct="1"/>
            <a:r>
              <a:rPr lang="en-US" dirty="0"/>
              <a:t>Refer to ArrayExceptionSample.java and FormatExeptionSample.java for more details.</a:t>
            </a:r>
          </a:p>
          <a:p>
            <a:pPr eaLnBrk="1" hangingPunct="1"/>
            <a:endParaRPr lang="en-US" dirty="0"/>
          </a:p>
          <a:p>
            <a:pPr eaLnBrk="1" hangingPunct="1"/>
            <a:r>
              <a:rPr lang="en-US" b="1" dirty="0"/>
              <a:t>Additional Information: </a:t>
            </a:r>
            <a:r>
              <a:rPr lang="en-US" dirty="0"/>
              <a:t>Ask participants to read out the points on the slide to keep them engaged.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2997383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363"/>
              </a:spcBef>
            </a:pPr>
            <a:r>
              <a:rPr lang="en-US" b="1" dirty="0"/>
              <a:t>Activity Duration:</a:t>
            </a:r>
            <a:endParaRPr lang="en-US" dirty="0"/>
          </a:p>
          <a:p>
            <a:pPr eaLnBrk="1" hangingPunct="1">
              <a:spcBef>
                <a:spcPts val="363"/>
              </a:spcBef>
            </a:pPr>
            <a:endParaRPr lang="en-US" dirty="0"/>
          </a:p>
          <a:p>
            <a:r>
              <a:rPr lang="en-US" b="1" dirty="0"/>
              <a:t>Key Message(s): </a:t>
            </a:r>
            <a:r>
              <a:rPr lang="en-US" dirty="0"/>
              <a:t>NA</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3894419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773130F-A951-4B2F-B976-F86B48C94E6F}"/>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3" name="Slide Number Placeholder 2">
            <a:extLst>
              <a:ext uri="{FF2B5EF4-FFF2-40B4-BE49-F238E27FC236}">
                <a16:creationId xmlns:a16="http://schemas.microsoft.com/office/drawing/2014/main" id="{CE10CDF8-AB30-4FF6-96D4-78E07901650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6" name="Title 5">
            <a:extLst>
              <a:ext uri="{FF2B5EF4-FFF2-40B4-BE49-F238E27FC236}">
                <a16:creationId xmlns:a16="http://schemas.microsoft.com/office/drawing/2014/main" id="{7692D95D-EB04-4839-AAE0-4F8EB4224BB3}"/>
              </a:ext>
            </a:extLst>
          </p:cNvPr>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15F45B6A-A0FB-4534-87B7-A71FDBC6E5A2}"/>
              </a:ext>
            </a:extLst>
          </p:cNvPr>
          <p:cNvSpPr txBox="1"/>
          <p:nvPr userDrawn="1"/>
        </p:nvSpPr>
        <p:spPr>
          <a:xfrm>
            <a:off x="5981090" y="6525043"/>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6590-900F-4AC9-AF54-DF7383EB1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56B1D-56A8-4F08-9262-85775E86B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9005DC-EF94-4C69-B471-AF7FC1D02E1F}"/>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23E3DE13-A8FA-416B-B30A-37D78974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74A97-6A31-4F3E-B3E8-ED621402BA8D}"/>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254528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2244-71A3-40FB-8FF1-BBCD3FBA10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4B1C03-01B3-4100-B2B0-DF98BDA14C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E06D9-BCA2-44B9-8216-0054511C313B}"/>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B61B5A01-C0C1-4761-BDA9-99DB6E35D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80309-CAAF-41AF-A0A6-48C7D8489B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49741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8825-DEBE-4190-85D4-AA070F96A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F2CF9E-0401-4878-8278-05189848F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3073A-A294-450A-B89A-9DD5CB9325E4}"/>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7C0F42C7-8A0D-4BDB-8A06-3E7B0F4A3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C0631-2852-4805-8444-FA2FF532832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79706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5B7A-8358-4DDE-A616-AF78DBC6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F4494-93D2-43F4-B93B-E1C44593A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884FE7-0997-4E7F-887F-2328C2AFB6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4C4F68-6F27-4836-A7E4-7450E4F0AD4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0B1741C9-58A6-4983-BD7B-39DEF422C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C8BAA-83A5-422A-8637-905016CA4CB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71678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C848-7B51-4936-8C15-E3F5229976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7316F-449A-47BE-A7FF-867A158ECF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21B45-5140-433E-B755-B379C043BD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4180F0-C17C-4A57-9E68-0605A0275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7BA0F-DEC2-4081-BDBA-DC72144F9C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AEFDAC-5F3F-4CF0-A399-0D8E460B08E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8" name="Footer Placeholder 7">
            <a:extLst>
              <a:ext uri="{FF2B5EF4-FFF2-40B4-BE49-F238E27FC236}">
                <a16:creationId xmlns:a16="http://schemas.microsoft.com/office/drawing/2014/main" id="{77B39419-B0B5-4031-AFD0-9303BCA2F0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8B2773-C146-4C22-9A3E-F0DF19EC02A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34484483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CDD4-0158-4740-A220-90F62D947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FD9B69-3E65-4CAD-9467-B6A97B1C8235}"/>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4" name="Footer Placeholder 3">
            <a:extLst>
              <a:ext uri="{FF2B5EF4-FFF2-40B4-BE49-F238E27FC236}">
                <a16:creationId xmlns:a16="http://schemas.microsoft.com/office/drawing/2014/main" id="{48A73EDE-CFA0-4F31-AD09-266726AB7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D71F8-F15F-4BD5-9E5D-10AA6DCADB6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920100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E81F3-327E-4B83-A4DA-D42B4C615372}"/>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3" name="Footer Placeholder 2">
            <a:extLst>
              <a:ext uri="{FF2B5EF4-FFF2-40B4-BE49-F238E27FC236}">
                <a16:creationId xmlns:a16="http://schemas.microsoft.com/office/drawing/2014/main" id="{F3C381AC-5CFD-4902-B8FD-8F11085A8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D7F2EB-AD90-4D19-86BB-548A1567D7F1}"/>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410001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D3CA-62AB-4682-92C3-8CEA46495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B1B6E8-2F41-45B6-9692-2E7E076B3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33A164-55E1-4B74-A07C-43D6C9283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EB463-261E-4E68-B3ED-DD51A0CD7497}"/>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1033E53A-0483-481A-A569-19F235DA1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90E9D-601D-4FFB-997F-4C6FF29AAC1F}"/>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192354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A5F6F-2D3D-405A-BDF8-4078421F6D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258628-45F0-4E6F-B01E-2CA7207EC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DC744-4EF6-4606-9351-8EB62124B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AA7BE-6263-487B-9F70-65335EC6F79C}"/>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6" name="Footer Placeholder 5">
            <a:extLst>
              <a:ext uri="{FF2B5EF4-FFF2-40B4-BE49-F238E27FC236}">
                <a16:creationId xmlns:a16="http://schemas.microsoft.com/office/drawing/2014/main" id="{5C64CBE2-67A9-436B-82D1-75055427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F894D-048D-4458-B162-8C6DFCF78C3C}"/>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444277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BD70-8FAB-4705-9D9B-114046BEF0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82A12E-D485-48B1-BE5D-C35B27D43A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5EEA-7E94-4588-8F1D-CC917A6B5CA8}"/>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24D56866-3AA6-4619-84BA-ED370D929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C160-0916-40B7-B81B-7E5D149FCBD5}"/>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645006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6B26E-C944-4D51-A3F0-A1E9674944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55D1D-3675-4DBD-A816-59B77BD2AE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3E06-70B8-4E1E-97A8-830FD1F44E55}"/>
              </a:ext>
            </a:extLst>
          </p:cNvPr>
          <p:cNvSpPr>
            <a:spLocks noGrp="1"/>
          </p:cNvSpPr>
          <p:nvPr>
            <p:ph type="dt" sz="half" idx="10"/>
          </p:nvPr>
        </p:nvSpPr>
        <p:spPr/>
        <p:txBody>
          <a:body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37B52F3B-78BC-4953-9A8C-2BE5BCEA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FE546-0AD6-4E0D-9D48-8E43FADC5796}"/>
              </a:ext>
            </a:extLst>
          </p:cNvPr>
          <p:cNvSpPr>
            <a:spLocks noGrp="1"/>
          </p:cNvSpPr>
          <p:nvPr>
            <p:ph type="sldNum" sz="quarter" idx="12"/>
          </p:nvPr>
        </p:nvSpPr>
        <p:spPr/>
        <p:txBody>
          <a:bodyPr/>
          <a:lstStyle/>
          <a:p>
            <a:fld id="{5F5C8129-8AF2-422C-9B8A-04E69BB70915}" type="slidenum">
              <a:rPr lang="en-US" smtClean="0"/>
              <a:t>‹#›</a:t>
            </a:fld>
            <a:endParaRPr lang="en-US"/>
          </a:p>
        </p:txBody>
      </p:sp>
    </p:spTree>
    <p:extLst>
      <p:ext uri="{BB962C8B-B14F-4D97-AF65-F5344CB8AC3E}">
        <p14:creationId xmlns:p14="http://schemas.microsoft.com/office/powerpoint/2010/main" val="21935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a:t>
            </a:r>
            <a:r>
              <a:rPr kumimoji="0" lang="lv-LV" sz="800" b="0" i="0" u="none" strike="noStrike" kern="0" cap="none" spc="0" normalizeH="0" baseline="0" noProof="0" dirty="0">
                <a:ln>
                  <a:noFill/>
                </a:ln>
                <a:solidFill>
                  <a:srgbClr val="FFFFFF">
                    <a:alpha val="75000"/>
                  </a:srgbClr>
                </a:solidFill>
                <a:effectLst/>
                <a:uLnTx/>
                <a:uFillTx/>
              </a:rPr>
              <a:t>1</a:t>
            </a:r>
            <a:r>
              <a:rPr kumimoji="0" lang="en-GB" sz="800" b="0" i="0" u="none" strike="noStrike" kern="0" cap="none" spc="0" normalizeH="0" baseline="0" noProof="0" dirty="0">
                <a:ln>
                  <a:noFill/>
                </a:ln>
                <a:solidFill>
                  <a:srgbClr val="FFFFFF">
                    <a:alpha val="75000"/>
                  </a:srgbClr>
                </a:solidFill>
                <a:effectLst/>
                <a:uLnTx/>
                <a:uFillTx/>
              </a:rPr>
              <a:t>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Wednesday, July 27, 2022</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Wednesday, July 27, 2022</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9CADD-4F72-47D6-954A-B5DDB9A04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722DBA-90DF-4070-9A8B-C4E2CC8C2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1E0D5-0C01-4AAC-84A0-996565A2F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91E415-934B-4749-BA6C-DD7E2B979F9C}" type="datetimeFigureOut">
              <a:rPr lang="en-US" smtClean="0"/>
              <a:t>7/27/2022</a:t>
            </a:fld>
            <a:endParaRPr lang="en-US"/>
          </a:p>
        </p:txBody>
      </p:sp>
      <p:sp>
        <p:nvSpPr>
          <p:cNvPr id="5" name="Footer Placeholder 4">
            <a:extLst>
              <a:ext uri="{FF2B5EF4-FFF2-40B4-BE49-F238E27FC236}">
                <a16:creationId xmlns:a16="http://schemas.microsoft.com/office/drawing/2014/main" id="{84E5ED59-4926-4CF9-AA56-9F6329507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D8951-0B46-4075-B952-978BE1BF85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C8129-8AF2-422C-9B8A-04E69BB70915}" type="slidenum">
              <a:rPr lang="en-US" smtClean="0"/>
              <a:t>‹#›</a:t>
            </a:fld>
            <a:endParaRPr lang="en-US"/>
          </a:p>
        </p:txBody>
      </p:sp>
    </p:spTree>
    <p:extLst>
      <p:ext uri="{BB962C8B-B14F-4D97-AF65-F5344CB8AC3E}">
        <p14:creationId xmlns:p14="http://schemas.microsoft.com/office/powerpoint/2010/main" val="34313594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FCBA-102C-4E4C-9B62-539042C3F369}"/>
              </a:ext>
            </a:extLst>
          </p:cNvPr>
          <p:cNvSpPr>
            <a:spLocks noGrp="1"/>
          </p:cNvSpPr>
          <p:nvPr>
            <p:ph type="title"/>
          </p:nvPr>
        </p:nvSpPr>
        <p:spPr>
          <a:xfrm>
            <a:off x="771417" y="1801288"/>
            <a:ext cx="7040753" cy="2221454"/>
          </a:xfrm>
        </p:spPr>
        <p:txBody>
          <a:bodyPr/>
          <a:lstStyle/>
          <a:p>
            <a:r>
              <a:rPr lang="en-US" sz="2800" dirty="0"/>
              <a:t>Test Automation</a:t>
            </a:r>
            <a:br>
              <a:rPr lang="lv-LV" sz="2800" dirty="0"/>
            </a:br>
            <a:r>
              <a:rPr lang="en-US" sz="2800" dirty="0"/>
              <a:t> Engineering Fundamentals:</a:t>
            </a:r>
            <a:br>
              <a:rPr lang="lv-LV" sz="2800" dirty="0"/>
            </a:br>
            <a:r>
              <a:rPr lang="en-US" sz="2800" dirty="0"/>
              <a:t> Java </a:t>
            </a:r>
            <a:br>
              <a:rPr lang="en-US" sz="2800" dirty="0"/>
            </a:br>
            <a:endParaRPr lang="en-US" sz="2800" dirty="0"/>
          </a:p>
        </p:txBody>
      </p:sp>
      <p:sp>
        <p:nvSpPr>
          <p:cNvPr id="5" name="Subtitle 2">
            <a:extLst>
              <a:ext uri="{FF2B5EF4-FFF2-40B4-BE49-F238E27FC236}">
                <a16:creationId xmlns:a16="http://schemas.microsoft.com/office/drawing/2014/main" id="{4C7C3553-2386-434D-848D-F4E0A45DA98F}"/>
              </a:ext>
            </a:extLst>
          </p:cNvPr>
          <p:cNvSpPr txBox="1">
            <a:spLocks/>
          </p:cNvSpPr>
          <p:nvPr/>
        </p:nvSpPr>
        <p:spPr>
          <a:xfrm>
            <a:off x="771417" y="3606719"/>
            <a:ext cx="2875280" cy="165576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eaLnBrk="0" hangingPunct="0">
              <a:lnSpc>
                <a:spcPct val="90000"/>
              </a:lnSpc>
              <a:buClr>
                <a:schemeClr val="tx1"/>
              </a:buClr>
            </a:pPr>
            <a:r>
              <a:rPr lang="en-US"/>
              <a:t>Module 7: </a:t>
            </a:r>
            <a:r>
              <a:rPr lang="en-US" dirty="0"/>
              <a:t>Exceptions and Assertions</a:t>
            </a:r>
          </a:p>
        </p:txBody>
      </p:sp>
      <p:sp>
        <p:nvSpPr>
          <p:cNvPr id="9" name="Text Box 3">
            <a:extLst>
              <a:ext uri="{FF2B5EF4-FFF2-40B4-BE49-F238E27FC236}">
                <a16:creationId xmlns:a16="http://schemas.microsoft.com/office/drawing/2014/main" id="{34B2CB24-4A11-4D13-9776-8CE4DF62ACE8}"/>
              </a:ext>
            </a:extLst>
          </p:cNvPr>
          <p:cNvSpPr txBox="1">
            <a:spLocks noChangeArrowheads="1"/>
          </p:cNvSpPr>
          <p:nvPr/>
        </p:nvSpPr>
        <p:spPr bwMode="auto">
          <a:xfrm>
            <a:off x="365334" y="4727939"/>
            <a:ext cx="656272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5pPr>
            <a:lvl6pPr marL="25146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6pPr>
            <a:lvl7pPr marL="29718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7pPr>
            <a:lvl8pPr marL="34290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8pPr>
            <a:lvl9pPr marL="3886200" indent="-228600" algn="ctr" defTabSz="449263" fontAlgn="base">
              <a:lnSpc>
                <a:spcPct val="80000"/>
              </a:lnSpc>
              <a:spcBef>
                <a:spcPts val="25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000">
                <a:solidFill>
                  <a:srgbClr val="000000"/>
                </a:solidFill>
                <a:latin typeface="Arial" panose="020B0604020202020204" pitchFamily="34" charset="0"/>
                <a:ea typeface="Droid Sans Fallback" charset="0"/>
                <a:cs typeface="Droid Sans Fallback" charset="0"/>
              </a:defRPr>
            </a:lvl9pPr>
          </a:lstStyle>
          <a:p>
            <a:pPr eaLnBrk="0" hangingPunct="0">
              <a:lnSpc>
                <a:spcPct val="90000"/>
              </a:lnSpc>
              <a:spcBef>
                <a:spcPct val="0"/>
              </a:spcBef>
            </a:pPr>
            <a:r>
              <a:rPr lang="en-US" altLang="en-US" sz="2000" dirty="0">
                <a:solidFill>
                  <a:schemeClr val="tx1"/>
                </a:solidFill>
                <a:latin typeface="+mn-lt"/>
                <a:ea typeface="+mn-ea"/>
                <a:cs typeface="+mn-cs"/>
              </a:rPr>
              <a:t>Instructor Disha Mehta</a:t>
            </a:r>
            <a:endParaRPr lang="en-US" altLang="en-US" sz="2000" b="1" dirty="0">
              <a:solidFill>
                <a:srgbClr val="003300"/>
              </a:solidFill>
            </a:endParaRPr>
          </a:p>
        </p:txBody>
      </p:sp>
    </p:spTree>
    <p:extLst>
      <p:ext uri="{BB962C8B-B14F-4D97-AF65-F5344CB8AC3E}">
        <p14:creationId xmlns:p14="http://schemas.microsoft.com/office/powerpoint/2010/main" val="10098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347E5A-B47D-4B75-B602-BD368FAA01A3}"/>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7505BFEE-F616-40F1-BAA7-0F33655A21B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10</a:t>
            </a:fld>
            <a:endParaRPr lang="en-US" dirty="0"/>
          </a:p>
        </p:txBody>
      </p:sp>
      <p:sp>
        <p:nvSpPr>
          <p:cNvPr id="6" name="Title 1">
            <a:extLst>
              <a:ext uri="{FF2B5EF4-FFF2-40B4-BE49-F238E27FC236}">
                <a16:creationId xmlns:a16="http://schemas.microsoft.com/office/drawing/2014/main" id="{0C14C9EC-EEFA-497B-B1C3-14C85A661D2A}"/>
              </a:ext>
            </a:extLst>
          </p:cNvPr>
          <p:cNvSpPr txBox="1">
            <a:spLocks/>
          </p:cNvSpPr>
          <p:nvPr/>
        </p:nvSpPr>
        <p:spPr>
          <a:xfrm>
            <a:off x="409584" y="377177"/>
            <a:ext cx="10106016" cy="996280"/>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2 – Arithmetic Exception</a:t>
            </a:r>
            <a:endParaRPr lang="en-US" dirty="0"/>
          </a:p>
        </p:txBody>
      </p:sp>
      <p:sp>
        <p:nvSpPr>
          <p:cNvPr id="7" name="Content Placeholder 9">
            <a:extLst>
              <a:ext uri="{FF2B5EF4-FFF2-40B4-BE49-F238E27FC236}">
                <a16:creationId xmlns:a16="http://schemas.microsoft.com/office/drawing/2014/main" id="{959F6948-1545-47DF-8E43-554CA65A70B5}"/>
              </a:ext>
            </a:extLst>
          </p:cNvPr>
          <p:cNvSpPr txBox="1">
            <a:spLocks/>
          </p:cNvSpPr>
          <p:nvPr/>
        </p:nvSpPr>
        <p:spPr>
          <a:xfrm>
            <a:off x="409584" y="1219200"/>
            <a:ext cx="6996104"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r>
              <a:rPr lang="en-US" sz="2400" dirty="0">
                <a:latin typeface="Arial" panose="020B0604020202020204" pitchFamily="34" charset="0"/>
                <a:cs typeface="Arial" panose="020B0604020202020204" pitchFamily="34" charset="0"/>
              </a:rPr>
              <a:t>Open the file ‘ArithmeticExceptionActivity.java’ in the package sef.module7.activity.</a:t>
            </a:r>
          </a:p>
          <a:p>
            <a:pPr marL="800100" lvl="1" indent="-342900"/>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01A84DE8-53C1-444B-B79B-CD1DBFAB836B}"/>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3BA5EF3B-57B1-417A-8B54-EEFD3ED25993}" type="slidenum">
              <a:rPr lang="en-US" smtClean="0"/>
              <a:pPr/>
              <a:t>10</a:t>
            </a:fld>
            <a:endParaRPr lang="en-US"/>
          </a:p>
        </p:txBody>
      </p:sp>
      <p:pic>
        <p:nvPicPr>
          <p:cNvPr id="9" name="Picture 8">
            <a:extLst>
              <a:ext uri="{FF2B5EF4-FFF2-40B4-BE49-F238E27FC236}">
                <a16:creationId xmlns:a16="http://schemas.microsoft.com/office/drawing/2014/main" id="{55D3734B-2BF9-47F0-8C9B-A7DA4302D1ED}"/>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27467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0A6251-C465-4860-A477-BEFDEB6B8C94}"/>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E1CD394D-7489-4309-BC8D-52D50290334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11</a:t>
            </a:fld>
            <a:endParaRPr lang="en-US" dirty="0"/>
          </a:p>
        </p:txBody>
      </p:sp>
      <p:sp>
        <p:nvSpPr>
          <p:cNvPr id="6" name="Rectangle 2">
            <a:extLst>
              <a:ext uri="{FF2B5EF4-FFF2-40B4-BE49-F238E27FC236}">
                <a16:creationId xmlns:a16="http://schemas.microsoft.com/office/drawing/2014/main" id="{BE51F435-405C-4336-BDF6-D465890E8399}"/>
              </a:ext>
            </a:extLst>
          </p:cNvPr>
          <p:cNvSpPr txBox="1">
            <a:spLocks noChangeArrowheads="1"/>
          </p:cNvSpPr>
          <p:nvPr/>
        </p:nvSpPr>
        <p:spPr>
          <a:xfrm>
            <a:off x="1981200" y="304800"/>
            <a:ext cx="81534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Checked Exceptions</a:t>
            </a:r>
          </a:p>
        </p:txBody>
      </p:sp>
      <p:sp>
        <p:nvSpPr>
          <p:cNvPr id="7" name="Rectangle 3">
            <a:extLst>
              <a:ext uri="{FF2B5EF4-FFF2-40B4-BE49-F238E27FC236}">
                <a16:creationId xmlns:a16="http://schemas.microsoft.com/office/drawing/2014/main" id="{E29CDD4A-22F6-4223-816B-EEC737DCC3B4}"/>
              </a:ext>
            </a:extLst>
          </p:cNvPr>
          <p:cNvSpPr txBox="1">
            <a:spLocks noChangeArrowheads="1"/>
          </p:cNvSpPr>
          <p:nvPr/>
        </p:nvSpPr>
        <p:spPr>
          <a:xfrm>
            <a:off x="436880" y="1310181"/>
            <a:ext cx="8873375" cy="4741827"/>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Checked Exceptions r</a:t>
            </a:r>
            <a:r>
              <a:rPr lang="en-GB" sz="2400" dirty="0" err="1">
                <a:latin typeface="Arial" panose="020B0604020202020204" pitchFamily="34" charset="0"/>
                <a:cs typeface="Arial" panose="020B0604020202020204" pitchFamily="34" charset="0"/>
              </a:rPr>
              <a:t>epresents</a:t>
            </a:r>
            <a:r>
              <a:rPr lang="en-GB" sz="2400" dirty="0">
                <a:latin typeface="Arial" panose="020B0604020202020204" pitchFamily="34" charset="0"/>
                <a:cs typeface="Arial" panose="020B0604020202020204" pitchFamily="34" charset="0"/>
              </a:rPr>
              <a:t> errors </a:t>
            </a:r>
            <a:r>
              <a:rPr lang="en-GB" sz="2400" b="1" dirty="0">
                <a:latin typeface="Arial" panose="020B0604020202020204" pitchFamily="34" charset="0"/>
                <a:cs typeface="Arial" panose="020B0604020202020204" pitchFamily="34" charset="0"/>
              </a:rPr>
              <a:t>caused by factors outside of the application code.</a:t>
            </a:r>
          </a:p>
          <a:p>
            <a:pPr marL="342900" indent="-342900">
              <a:spcBef>
                <a:spcPct val="0"/>
              </a:spcBef>
              <a:spcAft>
                <a:spcPts val="600"/>
              </a:spcAft>
              <a:buFont typeface="Arial" panose="020B0604020202020204" pitchFamily="34" charset="0"/>
              <a:buChar char="•"/>
              <a:defRPr/>
            </a:pPr>
            <a:r>
              <a:rPr lang="en-GB" sz="2400" dirty="0">
                <a:latin typeface="Arial" panose="020B0604020202020204" pitchFamily="34" charset="0"/>
                <a:cs typeface="Arial" panose="020B0604020202020204" pitchFamily="34" charset="0"/>
              </a:rPr>
              <a:t>They are subclasses of the </a:t>
            </a:r>
            <a:r>
              <a:rPr lang="en-GB" sz="2400" b="1" dirty="0">
                <a:latin typeface="Arial" panose="020B0604020202020204" pitchFamily="34" charset="0"/>
                <a:cs typeface="Arial" panose="020B0604020202020204" pitchFamily="34" charset="0"/>
              </a:rPr>
              <a:t>Exception</a:t>
            </a:r>
            <a:r>
              <a:rPr lang="en-GB" sz="2400" dirty="0">
                <a:latin typeface="Arial" panose="020B0604020202020204" pitchFamily="34" charset="0"/>
                <a:cs typeface="Arial" panose="020B0604020202020204" pitchFamily="34" charset="0"/>
              </a:rPr>
              <a:t> class excluding the </a:t>
            </a:r>
            <a:r>
              <a:rPr lang="en-GB" sz="2400" dirty="0" err="1">
                <a:latin typeface="Arial" panose="020B0604020202020204" pitchFamily="34" charset="0"/>
                <a:cs typeface="Arial" panose="020B0604020202020204" pitchFamily="34" charset="0"/>
              </a:rPr>
              <a:t>RuntimeException</a:t>
            </a:r>
            <a:r>
              <a:rPr lang="en-GB" sz="2400" dirty="0">
                <a:latin typeface="Arial" panose="020B0604020202020204" pitchFamily="34" charset="0"/>
                <a:cs typeface="Arial" panose="020B0604020202020204" pitchFamily="34" charset="0"/>
              </a:rPr>
              <a:t> class.</a:t>
            </a:r>
          </a:p>
          <a:p>
            <a:pPr marL="342900" indent="-342900">
              <a:spcBef>
                <a:spcPct val="0"/>
              </a:spcBef>
              <a:spcAft>
                <a:spcPts val="600"/>
              </a:spcAft>
              <a:buFont typeface="Arial" panose="020B0604020202020204" pitchFamily="34" charset="0"/>
              <a:buChar char="•"/>
              <a:defRPr/>
            </a:pPr>
            <a:r>
              <a:rPr lang="en-GB" sz="2400" dirty="0">
                <a:latin typeface="Arial" panose="020B0604020202020204" pitchFamily="34" charset="0"/>
                <a:cs typeface="Arial" panose="020B0604020202020204" pitchFamily="34" charset="0"/>
              </a:rPr>
              <a:t>The application is required to handle these exceptional scenarios through try-catch constructs.</a:t>
            </a:r>
          </a:p>
          <a:p>
            <a:pPr marL="342900" indent="-342900">
              <a:spcBef>
                <a:spcPct val="0"/>
              </a:spcBef>
              <a:spcAft>
                <a:spcPts val="600"/>
              </a:spcAft>
              <a:buFont typeface="Arial" panose="020B0604020202020204" pitchFamily="34" charset="0"/>
              <a:buChar char="•"/>
              <a:defRPr/>
            </a:pPr>
            <a:r>
              <a:rPr lang="en-GB" sz="2400" b="1" dirty="0">
                <a:latin typeface="Arial" panose="020B0604020202020204" pitchFamily="34" charset="0"/>
                <a:cs typeface="Arial" panose="020B0604020202020204" pitchFamily="34" charset="0"/>
              </a:rPr>
              <a:t>Examples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IOException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SQLException</a:t>
            </a: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8" name="Slide Number Placeholder 5">
            <a:extLst>
              <a:ext uri="{FF2B5EF4-FFF2-40B4-BE49-F238E27FC236}">
                <a16:creationId xmlns:a16="http://schemas.microsoft.com/office/drawing/2014/main" id="{26330672-D5EC-452F-842D-97537E186A27}"/>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0CA6ED98-5D30-4269-8ECA-844B3FF00DE7}" type="slidenum">
              <a:rPr lang="en-US" smtClean="0"/>
              <a:pPr/>
              <a:t>11</a:t>
            </a:fld>
            <a:endParaRPr lang="en-US"/>
          </a:p>
        </p:txBody>
      </p:sp>
      <p:sp>
        <p:nvSpPr>
          <p:cNvPr id="9" name="Content Placeholder 9">
            <a:extLst>
              <a:ext uri="{FF2B5EF4-FFF2-40B4-BE49-F238E27FC236}">
                <a16:creationId xmlns:a16="http://schemas.microsoft.com/office/drawing/2014/main" id="{0563879C-1764-4C55-AA03-7A5DF1F422A9}"/>
              </a:ext>
            </a:extLst>
          </p:cNvPr>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CheckedExceptionSample.java sample code.</a:t>
            </a:r>
          </a:p>
        </p:txBody>
      </p:sp>
      <p:sp>
        <p:nvSpPr>
          <p:cNvPr id="10" name="Rounded Rectangle 5">
            <a:extLst>
              <a:ext uri="{FF2B5EF4-FFF2-40B4-BE49-F238E27FC236}">
                <a16:creationId xmlns:a16="http://schemas.microsoft.com/office/drawing/2014/main" id="{F9860728-06A4-4995-BC3D-994334722190}"/>
              </a:ext>
            </a:extLst>
          </p:cNvPr>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39747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62ADE00-EF9C-4C36-9F97-332602295D4A}"/>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EE2BBE9A-CCC6-49B2-871F-9BFC38AE521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12</a:t>
            </a:fld>
            <a:endParaRPr lang="en-US" dirty="0"/>
          </a:p>
        </p:txBody>
      </p:sp>
      <p:sp>
        <p:nvSpPr>
          <p:cNvPr id="6" name="Rectangle 2">
            <a:extLst>
              <a:ext uri="{FF2B5EF4-FFF2-40B4-BE49-F238E27FC236}">
                <a16:creationId xmlns:a16="http://schemas.microsoft.com/office/drawing/2014/main" id="{B193C1D3-51CD-4C39-BAAB-3C1C0DB359B8}"/>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Errors</a:t>
            </a:r>
          </a:p>
        </p:txBody>
      </p:sp>
      <p:sp>
        <p:nvSpPr>
          <p:cNvPr id="7" name="Rectangle 3">
            <a:extLst>
              <a:ext uri="{FF2B5EF4-FFF2-40B4-BE49-F238E27FC236}">
                <a16:creationId xmlns:a16="http://schemas.microsoft.com/office/drawing/2014/main" id="{59F91ACA-59B6-4148-84EF-2F27C1BD75EF}"/>
              </a:ext>
            </a:extLst>
          </p:cNvPr>
          <p:cNvSpPr txBox="1">
            <a:spLocks noChangeArrowheads="1"/>
          </p:cNvSpPr>
          <p:nvPr/>
        </p:nvSpPr>
        <p:spPr>
          <a:xfrm>
            <a:off x="436879" y="1464439"/>
            <a:ext cx="8686763" cy="458757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GB" sz="2400">
                <a:latin typeface="Arial" panose="020B0604020202020204" pitchFamily="34" charset="0"/>
                <a:cs typeface="Arial" panose="020B0604020202020204" pitchFamily="34" charset="0"/>
              </a:rPr>
              <a:t>Errors represent critical errors that should not occur and that the application is not expected to recover from.</a:t>
            </a:r>
          </a:p>
          <a:p>
            <a:pPr marL="342900" indent="-342900">
              <a:spcBef>
                <a:spcPct val="0"/>
              </a:spcBef>
              <a:spcAft>
                <a:spcPts val="600"/>
              </a:spcAft>
              <a:buFont typeface="Arial" panose="020B0604020202020204" pitchFamily="34" charset="0"/>
              <a:buChar char="•"/>
              <a:defRPr/>
            </a:pPr>
            <a:r>
              <a:rPr lang="en-GB" sz="2400">
                <a:latin typeface="Arial" panose="020B0604020202020204" pitchFamily="34" charset="0"/>
                <a:cs typeface="Arial" panose="020B0604020202020204" pitchFamily="34" charset="0"/>
              </a:rPr>
              <a:t>Errors are typically generated from mistakes in program logic or design and should be handled through correction of design or code.</a:t>
            </a:r>
          </a:p>
          <a:p>
            <a:pPr marL="342900" indent="-342900">
              <a:spcBef>
                <a:spcPct val="0"/>
              </a:spcBef>
              <a:spcAft>
                <a:spcPts val="600"/>
              </a:spcAft>
              <a:buFont typeface="Arial" panose="020B0604020202020204" pitchFamily="34" charset="0"/>
              <a:buChar char="•"/>
              <a:defRPr/>
            </a:pPr>
            <a:r>
              <a:rPr lang="en-GB" sz="2400" b="1">
                <a:latin typeface="Arial" panose="020B0604020202020204" pitchFamily="34" charset="0"/>
                <a:cs typeface="Arial" panose="020B0604020202020204" pitchFamily="34" charset="0"/>
              </a:rPr>
              <a:t>Examples</a:t>
            </a:r>
            <a:r>
              <a:rPr lang="en-GB" sz="2400">
                <a:latin typeface="Arial" panose="020B0604020202020204" pitchFamily="34" charset="0"/>
                <a:cs typeface="Arial" panose="020B0604020202020204" pitchFamily="34" charset="0"/>
              </a:rPr>
              <a:t>: OutOfMemoryError, StackOverFlowError</a:t>
            </a:r>
          </a:p>
          <a:p>
            <a:pPr marL="342900" indent="-342900">
              <a:buFont typeface="Arial" panose="020B0604020202020204" pitchFamily="34" charset="0"/>
              <a:buChar char="•"/>
              <a:defRP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5D3048F5-6E31-48DA-BB52-B3C9B47029FE}"/>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49F4D443-B815-4EF8-BBFA-E257E8D3FF0A}" type="slidenum">
              <a:rPr lang="en-US" smtClean="0"/>
              <a:pPr/>
              <a:t>12</a:t>
            </a:fld>
            <a:endParaRPr lang="en-US"/>
          </a:p>
        </p:txBody>
      </p:sp>
      <p:sp>
        <p:nvSpPr>
          <p:cNvPr id="9" name="Content Placeholder 9">
            <a:extLst>
              <a:ext uri="{FF2B5EF4-FFF2-40B4-BE49-F238E27FC236}">
                <a16:creationId xmlns:a16="http://schemas.microsoft.com/office/drawing/2014/main" id="{1DFC24FF-9077-4C94-945F-43141887535C}"/>
              </a:ext>
            </a:extLst>
          </p:cNvPr>
          <p:cNvSpPr txBox="1">
            <a:spLocks/>
          </p:cNvSpPr>
          <p:nvPr/>
        </p:nvSpPr>
        <p:spPr bwMode="gray">
          <a:xfrm>
            <a:off x="2420938" y="5969001"/>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r>
              <a:rPr lang="en-US" sz="1600" dirty="0"/>
              <a:t>Refer to ErrorSample.java sample code.</a:t>
            </a:r>
          </a:p>
        </p:txBody>
      </p:sp>
      <p:sp>
        <p:nvSpPr>
          <p:cNvPr id="10" name="Rounded Rectangle 5">
            <a:extLst>
              <a:ext uri="{FF2B5EF4-FFF2-40B4-BE49-F238E27FC236}">
                <a16:creationId xmlns:a16="http://schemas.microsoft.com/office/drawing/2014/main" id="{F06CDFC1-EBA7-42EB-B2E9-17B80A45ED58}"/>
              </a:ext>
            </a:extLst>
          </p:cNvPr>
          <p:cNvSpPr/>
          <p:nvPr/>
        </p:nvSpPr>
        <p:spPr bwMode="auto">
          <a:xfrm>
            <a:off x="1981200" y="5971487"/>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47617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68299-B231-4D51-BB54-22BA2DEC70CA}"/>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90C069C8-6FFC-45A8-8952-162365EFE458}"/>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13</a:t>
            </a:fld>
            <a:endParaRPr lang="en-US" dirty="0"/>
          </a:p>
        </p:txBody>
      </p:sp>
      <p:sp>
        <p:nvSpPr>
          <p:cNvPr id="6" name="Rectangle 2">
            <a:extLst>
              <a:ext uri="{FF2B5EF4-FFF2-40B4-BE49-F238E27FC236}">
                <a16:creationId xmlns:a16="http://schemas.microsoft.com/office/drawing/2014/main" id="{BFDAD1C0-A400-4ADF-91DE-B157002BF67B}"/>
              </a:ext>
            </a:extLst>
          </p:cNvPr>
          <p:cNvSpPr txBox="1">
            <a:spLocks noChangeArrowheads="1"/>
          </p:cNvSpPr>
          <p:nvPr/>
        </p:nvSpPr>
        <p:spPr>
          <a:xfrm>
            <a:off x="436879" y="1018309"/>
            <a:ext cx="8686763" cy="5033699"/>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Exceptions can also be handled by propagating them up the call stack instead of handling them in the current method.</a:t>
            </a:r>
          </a:p>
          <a:p>
            <a:pPr marL="342900" indent="-342900">
              <a:spcBef>
                <a:spcPct val="0"/>
              </a:spcBef>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A method can declare that one of its statements might throw an Exception and that it is leaving to whoever is calling the method to handle it.</a:t>
            </a: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spcBef>
                <a:spcPct val="0"/>
              </a:spcBef>
              <a:spcAft>
                <a:spcPts val="600"/>
              </a:spcAft>
              <a:buFont typeface="Arial" panose="020B0604020202020204" pitchFamily="34" charset="0"/>
              <a:buChar char="•"/>
              <a:defRPr/>
            </a:pPr>
            <a:r>
              <a:rPr lang="en-US" sz="2400" dirty="0">
                <a:latin typeface="Arial" panose="020B0604020202020204" pitchFamily="34" charset="0"/>
                <a:cs typeface="Arial" panose="020B0604020202020204" pitchFamily="34" charset="0"/>
              </a:rPr>
              <a:t>Any statement that might generate a checked exception that is declared by the method is considered ‘handled’ and does not need a try-catch block.</a:t>
            </a:r>
          </a:p>
          <a:p>
            <a:pPr marL="457200" indent="-4572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B8D29ECC-0482-4917-9E61-71B622DB2ADF}"/>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Specifying Exceptions</a:t>
            </a:r>
            <a:endParaRPr lang="en-US" dirty="0"/>
          </a:p>
        </p:txBody>
      </p:sp>
      <p:sp>
        <p:nvSpPr>
          <p:cNvPr id="8" name="Rectangle 14">
            <a:extLst>
              <a:ext uri="{FF2B5EF4-FFF2-40B4-BE49-F238E27FC236}">
                <a16:creationId xmlns:a16="http://schemas.microsoft.com/office/drawing/2014/main" id="{93B86D4C-B8B3-4218-B9B8-0B26EF381A17}"/>
              </a:ext>
            </a:extLst>
          </p:cNvPr>
          <p:cNvSpPr>
            <a:spLocks noChangeArrowheads="1"/>
          </p:cNvSpPr>
          <p:nvPr/>
        </p:nvSpPr>
        <p:spPr bwMode="auto">
          <a:xfrm>
            <a:off x="2057400" y="3132138"/>
            <a:ext cx="8523514" cy="13843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b="1" kern="0" dirty="0">
                <a:solidFill>
                  <a:srgbClr val="000000"/>
                </a:solidFill>
                <a:latin typeface="Courier New" pitchFamily="49" charset="0"/>
              </a:rPr>
              <a:t>&lt;method signature&gt; throws &lt;Exception1&gt;,&lt;Exception2&gt;</a:t>
            </a:r>
          </a:p>
          <a:p>
            <a:pPr marL="342900" indent="-342900">
              <a:defRPr/>
            </a:pPr>
            <a:endParaRPr lang="en-US" sz="1500" b="1" kern="0" dirty="0">
              <a:solidFill>
                <a:srgbClr val="000000"/>
              </a:solidFill>
              <a:latin typeface="Courier New" pitchFamily="49" charset="0"/>
            </a:endParaRPr>
          </a:p>
          <a:p>
            <a:pPr marL="342900" indent="-342900">
              <a:defRPr/>
            </a:pPr>
            <a:r>
              <a:rPr lang="en-US" sz="1500" b="1" kern="0" dirty="0">
                <a:solidFill>
                  <a:srgbClr val="000000"/>
                </a:solidFill>
                <a:latin typeface="Courier New" pitchFamily="49" charset="0"/>
              </a:rPr>
              <a:t>public void </a:t>
            </a:r>
            <a:r>
              <a:rPr lang="en-US" sz="1500" b="1" kern="0" dirty="0" err="1">
                <a:solidFill>
                  <a:srgbClr val="000000"/>
                </a:solidFill>
                <a:latin typeface="Courier New" pitchFamily="49" charset="0"/>
              </a:rPr>
              <a:t>connectToDB</a:t>
            </a:r>
            <a:r>
              <a:rPr lang="en-US" sz="1500" b="1" kern="0" dirty="0">
                <a:solidFill>
                  <a:srgbClr val="000000"/>
                </a:solidFill>
                <a:latin typeface="Courier New" pitchFamily="49" charset="0"/>
              </a:rPr>
              <a:t> (String query)throws </a:t>
            </a:r>
            <a:r>
              <a:rPr lang="en-US" sz="1500" b="1" kern="0" dirty="0" err="1">
                <a:solidFill>
                  <a:srgbClr val="000000"/>
                </a:solidFill>
                <a:latin typeface="Courier New" pitchFamily="49" charset="0"/>
              </a:rPr>
              <a:t>SQLException,IOException</a:t>
            </a:r>
            <a:r>
              <a:rPr lang="ru-RU" sz="1500" b="1" kern="0" dirty="0">
                <a:solidFill>
                  <a:srgbClr val="000000"/>
                </a:solidFill>
                <a:latin typeface="Courier New" pitchFamily="49" charset="0"/>
              </a:rPr>
              <a:t> </a:t>
            </a:r>
            <a:r>
              <a:rPr lang="en-US" sz="1500" b="1" kern="0" dirty="0">
                <a:solidFill>
                  <a:srgbClr val="000000"/>
                </a:solidFill>
                <a:latin typeface="Courier New" pitchFamily="49" charset="0"/>
              </a:rPr>
              <a:t>{</a:t>
            </a:r>
          </a:p>
          <a:p>
            <a:pPr marL="342900" indent="-342900">
              <a:defRPr/>
            </a:pPr>
            <a:r>
              <a:rPr lang="en-US" sz="1500" b="1" kern="0" dirty="0">
                <a:solidFill>
                  <a:srgbClr val="000000"/>
                </a:solidFill>
                <a:latin typeface="Courier New" pitchFamily="49" charset="0"/>
              </a:rPr>
              <a:t>      //code here</a:t>
            </a:r>
          </a:p>
          <a:p>
            <a:pPr marL="342900" indent="-342900">
              <a:defRPr/>
            </a:pPr>
            <a:r>
              <a:rPr lang="en-US" sz="1500" b="1" kern="0" dirty="0">
                <a:solidFill>
                  <a:srgbClr val="000000"/>
                </a:solidFill>
                <a:latin typeface="Courier New" pitchFamily="49" charset="0"/>
              </a:rPr>
              <a:t>}</a:t>
            </a:r>
            <a:endParaRPr lang="en-US" sz="1500" b="1" kern="0" dirty="0">
              <a:solidFill>
                <a:sysClr val="windowText" lastClr="000000"/>
              </a:solidFill>
              <a:latin typeface="Courier New" pitchFamily="49" charset="0"/>
            </a:endParaRPr>
          </a:p>
        </p:txBody>
      </p:sp>
      <p:sp>
        <p:nvSpPr>
          <p:cNvPr id="9" name="Slide Number Placeholder 5">
            <a:extLst>
              <a:ext uri="{FF2B5EF4-FFF2-40B4-BE49-F238E27FC236}">
                <a16:creationId xmlns:a16="http://schemas.microsoft.com/office/drawing/2014/main" id="{071E05D4-9B3E-4413-AAD5-1ADACDAF0150}"/>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A576E9C-2DB3-4CDD-9EC9-E7C77E971FF1}" type="slidenum">
              <a:rPr lang="en-US" smtClean="0"/>
              <a:pPr/>
              <a:t>13</a:t>
            </a:fld>
            <a:endParaRPr lang="en-US"/>
          </a:p>
        </p:txBody>
      </p:sp>
      <p:sp>
        <p:nvSpPr>
          <p:cNvPr id="10" name="Content Placeholder 9">
            <a:extLst>
              <a:ext uri="{FF2B5EF4-FFF2-40B4-BE49-F238E27FC236}">
                <a16:creationId xmlns:a16="http://schemas.microsoft.com/office/drawing/2014/main" id="{1D9B070A-9B23-4C14-BB9E-50D1A2189DA1}"/>
              </a:ext>
            </a:extLst>
          </p:cNvPr>
          <p:cNvSpPr txBox="1">
            <a:spLocks/>
          </p:cNvSpPr>
          <p:nvPr/>
        </p:nvSpPr>
        <p:spPr bwMode="gray">
          <a:xfrm>
            <a:off x="2695802" y="6282437"/>
            <a:ext cx="7885112" cy="384175"/>
          </a:xfrm>
          <a:prstGeom prst="rect">
            <a:avLst/>
          </a:prstGeom>
          <a:solidFill>
            <a:schemeClr val="accent2">
              <a:lumMod val="20000"/>
              <a:lumOff val="80000"/>
            </a:schemeClr>
          </a:solidFill>
          <a:ln w="12700">
            <a:noFill/>
            <a:miter lim="800000"/>
            <a:headEnd/>
            <a:tailEnd/>
          </a:ln>
        </p:spPr>
        <p:txBody>
          <a:bodyPr lIns="90488" tIns="44450" rIns="90488" bIns="44450" anchor="ctr"/>
          <a:lstStyle/>
          <a:p>
            <a:pPr eaLnBrk="0" hangingPunct="0">
              <a:buClr>
                <a:srgbClr val="000000"/>
              </a:buClr>
              <a:defRPr/>
            </a:pPr>
            <a:endParaRPr lang="en-US" sz="1600" dirty="0"/>
          </a:p>
        </p:txBody>
      </p:sp>
    </p:spTree>
    <p:extLst>
      <p:ext uri="{BB962C8B-B14F-4D97-AF65-F5344CB8AC3E}">
        <p14:creationId xmlns:p14="http://schemas.microsoft.com/office/powerpoint/2010/main" val="12501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D058CE-2F09-4D71-B2A7-4EF71D771368}"/>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A8F51D62-6A80-4533-B632-31336DF33C93}"/>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14</a:t>
            </a:fld>
            <a:endParaRPr lang="en-US" dirty="0"/>
          </a:p>
        </p:txBody>
      </p:sp>
      <p:sp>
        <p:nvSpPr>
          <p:cNvPr id="6" name="Rectangle 3">
            <a:extLst>
              <a:ext uri="{FF2B5EF4-FFF2-40B4-BE49-F238E27FC236}">
                <a16:creationId xmlns:a16="http://schemas.microsoft.com/office/drawing/2014/main" id="{46FD41A2-9D41-43D5-81F5-8E39F2B98E9F}"/>
              </a:ext>
            </a:extLst>
          </p:cNvPr>
          <p:cNvSpPr txBox="1">
            <a:spLocks noChangeArrowheads="1"/>
          </p:cNvSpPr>
          <p:nvPr/>
        </p:nvSpPr>
        <p:spPr>
          <a:xfrm>
            <a:off x="409584" y="377177"/>
            <a:ext cx="9361478"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Handling Exception Through Declaration</a:t>
            </a:r>
            <a:endParaRPr lang="en-US" dirty="0"/>
          </a:p>
        </p:txBody>
      </p:sp>
      <p:sp>
        <p:nvSpPr>
          <p:cNvPr id="7" name="Rectangle 2">
            <a:extLst>
              <a:ext uri="{FF2B5EF4-FFF2-40B4-BE49-F238E27FC236}">
                <a16:creationId xmlns:a16="http://schemas.microsoft.com/office/drawing/2014/main" id="{D12BA270-ADE3-40C4-9039-7B36B95BA134}"/>
              </a:ext>
            </a:extLst>
          </p:cNvPr>
          <p:cNvSpPr txBox="1">
            <a:spLocks noChangeArrowheads="1"/>
          </p:cNvSpPr>
          <p:nvPr/>
        </p:nvSpPr>
        <p:spPr>
          <a:xfrm>
            <a:off x="436880" y="1373457"/>
            <a:ext cx="9334182" cy="467855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Code can be told to explicitly throw an Exception (Checked or Unchecked).</a:t>
            </a:r>
          </a:p>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Exceptions are represented as Java objects and can be created just like any other object, and then ‘thrown’ using the throw keyword.</a:t>
            </a: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endParaRPr lang="en-US" sz="2400" i="1" dirty="0">
              <a:latin typeface="Arial" panose="020B0604020202020204" pitchFamily="34" charset="0"/>
              <a:cs typeface="Arial" panose="020B0604020202020204" pitchFamily="34" charset="0"/>
            </a:endParaRPr>
          </a:p>
        </p:txBody>
      </p:sp>
      <p:sp>
        <p:nvSpPr>
          <p:cNvPr id="8" name="Rectangle 6">
            <a:extLst>
              <a:ext uri="{FF2B5EF4-FFF2-40B4-BE49-F238E27FC236}">
                <a16:creationId xmlns:a16="http://schemas.microsoft.com/office/drawing/2014/main" id="{7855A5B9-9B5D-42FF-B35E-55B42AFB8B47}"/>
              </a:ext>
            </a:extLst>
          </p:cNvPr>
          <p:cNvSpPr>
            <a:spLocks noChangeArrowheads="1"/>
          </p:cNvSpPr>
          <p:nvPr/>
        </p:nvSpPr>
        <p:spPr bwMode="auto">
          <a:xfrm>
            <a:off x="2057399" y="3190875"/>
            <a:ext cx="8770257" cy="1752600"/>
          </a:xfrm>
          <a:prstGeom prst="rect">
            <a:avLst/>
          </a:prstGeom>
          <a:solidFill>
            <a:srgbClr val="C0C0C0"/>
          </a:solidFill>
          <a:ln w="12700">
            <a:noFill/>
            <a:miter lim="800000"/>
            <a:headEnd/>
            <a:tailEnd/>
          </a:ln>
        </p:spPr>
        <p:txBody>
          <a:bodyPr wrap="none" lIns="90488" tIns="44450" rIns="90488" bIns="44450" anchor="ctr"/>
          <a:lstStyle/>
          <a:p>
            <a:pPr marL="342900" indent="-342900">
              <a:defRPr/>
            </a:pPr>
            <a:r>
              <a:rPr lang="en-US" sz="1500" kern="0" dirty="0">
                <a:solidFill>
                  <a:srgbClr val="000000"/>
                </a:solidFill>
                <a:latin typeface="Courier New" pitchFamily="49" charset="0"/>
              </a:rPr>
              <a:t>Example:</a:t>
            </a:r>
          </a:p>
          <a:p>
            <a:pPr marL="342900" indent="-342900">
              <a:defRPr/>
            </a:pPr>
            <a:r>
              <a:rPr lang="en-US" sz="1500" kern="0" dirty="0">
                <a:solidFill>
                  <a:srgbClr val="000000"/>
                </a:solidFill>
                <a:latin typeface="Courier New" pitchFamily="49" charset="0"/>
              </a:rPr>
              <a:t>public void </a:t>
            </a:r>
            <a:r>
              <a:rPr lang="en-US" sz="1500" kern="0" dirty="0" err="1">
                <a:solidFill>
                  <a:srgbClr val="000000"/>
                </a:solidFill>
                <a:latin typeface="Courier New" pitchFamily="49" charset="0"/>
              </a:rPr>
              <a:t>setAge</a:t>
            </a:r>
            <a:r>
              <a:rPr lang="en-US" sz="1500" kern="0" dirty="0">
                <a:solidFill>
                  <a:srgbClr val="000000"/>
                </a:solidFill>
                <a:latin typeface="Courier New" pitchFamily="49" charset="0"/>
              </a:rPr>
              <a:t>(</a:t>
            </a:r>
            <a:r>
              <a:rPr lang="en-US" sz="1500" kern="0" dirty="0" err="1">
                <a:solidFill>
                  <a:srgbClr val="000000"/>
                </a:solidFill>
                <a:latin typeface="Courier New" pitchFamily="49" charset="0"/>
              </a:rPr>
              <a:t>int</a:t>
            </a:r>
            <a:r>
              <a:rPr lang="en-US" sz="1500" kern="0" dirty="0">
                <a:solidFill>
                  <a:srgbClr val="000000"/>
                </a:solidFill>
                <a:latin typeface="Courier New" pitchFamily="49" charset="0"/>
              </a:rPr>
              <a:t> age){</a:t>
            </a:r>
          </a:p>
          <a:p>
            <a:pPr marL="342900" indent="-342900">
              <a:defRPr/>
            </a:pPr>
            <a:r>
              <a:rPr lang="en-US" sz="1500" kern="0" dirty="0">
                <a:solidFill>
                  <a:srgbClr val="000000"/>
                </a:solidFill>
                <a:latin typeface="Courier New" pitchFamily="49" charset="0"/>
              </a:rPr>
              <a:t>	if(age &lt; 0 ){</a:t>
            </a:r>
          </a:p>
          <a:p>
            <a:pPr marL="342900" indent="-342900">
              <a:defRPr/>
            </a:pPr>
            <a:r>
              <a:rPr lang="en-US" sz="1500" kern="0" dirty="0">
                <a:solidFill>
                  <a:srgbClr val="000000"/>
                </a:solidFill>
                <a:latin typeface="Courier New" pitchFamily="49" charset="0"/>
              </a:rPr>
              <a:t>	          //create an instance and throw at the same time</a:t>
            </a:r>
          </a:p>
          <a:p>
            <a:pPr marL="342900" indent="-342900">
              <a:defRPr/>
            </a:pPr>
            <a:r>
              <a:rPr lang="en-US" sz="1500" b="1" kern="0" dirty="0">
                <a:solidFill>
                  <a:srgbClr val="000000"/>
                </a:solidFill>
                <a:latin typeface="Courier New" pitchFamily="49" charset="0"/>
              </a:rPr>
              <a:t>throw</a:t>
            </a:r>
            <a:r>
              <a:rPr lang="en-US" sz="1500" kern="0" dirty="0">
                <a:solidFill>
                  <a:srgbClr val="000000"/>
                </a:solidFill>
                <a:latin typeface="Courier New" pitchFamily="49" charset="0"/>
              </a:rPr>
              <a:t> new </a:t>
            </a:r>
            <a:r>
              <a:rPr lang="en-US" sz="1500" kern="0" dirty="0" err="1">
                <a:solidFill>
                  <a:srgbClr val="000000"/>
                </a:solidFill>
                <a:latin typeface="Courier New" pitchFamily="49" charset="0"/>
              </a:rPr>
              <a:t>IllegalArgumentException</a:t>
            </a:r>
            <a:r>
              <a:rPr lang="en-US" sz="1500" kern="0" dirty="0">
                <a:solidFill>
                  <a:srgbClr val="000000"/>
                </a:solidFill>
                <a:latin typeface="Courier New" pitchFamily="49" charset="0"/>
              </a:rPr>
              <a:t>(“parameter age cannot be less than 0”);</a:t>
            </a:r>
          </a:p>
          <a:p>
            <a:pPr marL="342900" indent="-342900">
              <a:defRPr/>
            </a:pPr>
            <a:r>
              <a:rPr lang="en-US" sz="1500" kern="0" dirty="0">
                <a:solidFill>
                  <a:srgbClr val="000000"/>
                </a:solidFill>
                <a:latin typeface="Courier New" pitchFamily="49" charset="0"/>
              </a:rPr>
              <a:t>	}</a:t>
            </a:r>
          </a:p>
          <a:p>
            <a:pPr marL="342900" indent="-342900">
              <a:defRPr/>
            </a:pPr>
            <a:r>
              <a:rPr lang="en-US" sz="1500" kern="0" dirty="0">
                <a:solidFill>
                  <a:srgbClr val="000000"/>
                </a:solidFill>
                <a:latin typeface="Courier New" pitchFamily="49" charset="0"/>
              </a:rPr>
              <a:t>}</a:t>
            </a:r>
            <a:endParaRPr lang="en-US" sz="1500" kern="0" dirty="0">
              <a:solidFill>
                <a:sysClr val="windowText" lastClr="000000"/>
              </a:solidFill>
            </a:endParaRPr>
          </a:p>
        </p:txBody>
      </p:sp>
      <p:sp>
        <p:nvSpPr>
          <p:cNvPr id="9" name="Content Placeholder 9">
            <a:extLst>
              <a:ext uri="{FF2B5EF4-FFF2-40B4-BE49-F238E27FC236}">
                <a16:creationId xmlns:a16="http://schemas.microsoft.com/office/drawing/2014/main" id="{5451CB6A-BA21-4E17-8E28-41ABE01031EF}"/>
              </a:ext>
            </a:extLst>
          </p:cNvPr>
          <p:cNvSpPr txBox="1">
            <a:spLocks/>
          </p:cNvSpPr>
          <p:nvPr/>
        </p:nvSpPr>
        <p:spPr bwMode="gray">
          <a:xfrm>
            <a:off x="2420938" y="56499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ExceptionDeclarationSample.java sample code.</a:t>
            </a:r>
          </a:p>
        </p:txBody>
      </p:sp>
      <p:sp>
        <p:nvSpPr>
          <p:cNvPr id="10" name="Rounded Rectangle 7">
            <a:extLst>
              <a:ext uri="{FF2B5EF4-FFF2-40B4-BE49-F238E27FC236}">
                <a16:creationId xmlns:a16="http://schemas.microsoft.com/office/drawing/2014/main" id="{45353469-FAD0-41D1-A1EB-5BBE5A5D4898}"/>
              </a:ext>
            </a:extLst>
          </p:cNvPr>
          <p:cNvSpPr/>
          <p:nvPr/>
        </p:nvSpPr>
        <p:spPr bwMode="auto">
          <a:xfrm>
            <a:off x="1981200" y="5632366"/>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1" name="Slide Number Placeholder 8">
            <a:extLst>
              <a:ext uri="{FF2B5EF4-FFF2-40B4-BE49-F238E27FC236}">
                <a16:creationId xmlns:a16="http://schemas.microsoft.com/office/drawing/2014/main" id="{B7FE86E3-FF22-4705-9A1B-0392AB46F7D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EEFB477E-4E56-4C79-8ED2-8D0F16EEFAB5}" type="slidenum">
              <a:rPr lang="en-US" smtClean="0"/>
              <a:pPr/>
              <a:t>14</a:t>
            </a:fld>
            <a:endParaRPr lang="en-US"/>
          </a:p>
        </p:txBody>
      </p:sp>
    </p:spTree>
    <p:extLst>
      <p:ext uri="{BB962C8B-B14F-4D97-AF65-F5344CB8AC3E}">
        <p14:creationId xmlns:p14="http://schemas.microsoft.com/office/powerpoint/2010/main" val="201664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7840E46-2939-4F5F-B888-2E82B05ECCAF}"/>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D632AE58-D101-4DE0-ABE9-1A57E0D60BD4}"/>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15</a:t>
            </a:fld>
            <a:endParaRPr lang="en-US" dirty="0"/>
          </a:p>
        </p:txBody>
      </p:sp>
      <p:sp>
        <p:nvSpPr>
          <p:cNvPr id="6" name="Rectangle 2">
            <a:extLst>
              <a:ext uri="{FF2B5EF4-FFF2-40B4-BE49-F238E27FC236}">
                <a16:creationId xmlns:a16="http://schemas.microsoft.com/office/drawing/2014/main" id="{BA14473E-C7AB-446B-BEAF-1CB909322F31}"/>
              </a:ext>
            </a:extLst>
          </p:cNvPr>
          <p:cNvSpPr txBox="1">
            <a:spLocks noChangeArrowheads="1"/>
          </p:cNvSpPr>
          <p:nvPr/>
        </p:nvSpPr>
        <p:spPr>
          <a:xfrm>
            <a:off x="436880" y="1941705"/>
            <a:ext cx="7608216"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endParaRPr lang="en-US"/>
          </a:p>
        </p:txBody>
      </p:sp>
      <p:sp>
        <p:nvSpPr>
          <p:cNvPr id="7" name="Rectangle 3">
            <a:extLst>
              <a:ext uri="{FF2B5EF4-FFF2-40B4-BE49-F238E27FC236}">
                <a16:creationId xmlns:a16="http://schemas.microsoft.com/office/drawing/2014/main" id="{9F69CD74-4AB1-42B8-9F62-AF0DEFE76631}"/>
              </a:ext>
            </a:extLst>
          </p:cNvPr>
          <p:cNvSpPr>
            <a:spLocks noChangeArrowheads="1"/>
          </p:cNvSpPr>
          <p:nvPr/>
        </p:nvSpPr>
        <p:spPr bwMode="auto">
          <a:xfrm>
            <a:off x="166255" y="1111250"/>
            <a:ext cx="9977870" cy="4984750"/>
          </a:xfrm>
          <a:prstGeom prst="rect">
            <a:avLst/>
          </a:prstGeom>
          <a:noFill/>
          <a:ln w="12700">
            <a:noFill/>
            <a:miter lim="800000"/>
            <a:headEnd/>
            <a:tailEnd/>
          </a:ln>
        </p:spPr>
        <p:txBody>
          <a:bodyPr lIns="90488" tIns="44450" rIns="90488" bIns="44450"/>
          <a:lstStyle/>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Exceptions in the standard API may not be sufficient to cover the scenarios needed by the application.</a:t>
            </a:r>
          </a:p>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A customized exception can be declared by sub-classing the Exception class.</a:t>
            </a:r>
          </a:p>
          <a:p>
            <a:pPr marL="274638" indent="-274638">
              <a:spcBef>
                <a:spcPct val="20000"/>
              </a:spcBef>
              <a:buClr>
                <a:schemeClr val="tx1"/>
              </a:buClr>
              <a:buFontTx/>
              <a:buChar char="•"/>
            </a:pPr>
            <a:r>
              <a:rPr lang="en-US" sz="2400" dirty="0">
                <a:latin typeface="Arial" panose="020B0604020202020204" pitchFamily="34" charset="0"/>
                <a:cs typeface="Arial" panose="020B0604020202020204" pitchFamily="34" charset="0"/>
              </a:rPr>
              <a:t>The customized exception should contain appropriate data and behavior in order to assist in properly identifying and correcting the problem.</a:t>
            </a:r>
          </a:p>
          <a:p>
            <a:pPr marL="550863" lvl="1" indent="-274638">
              <a:spcBef>
                <a:spcPct val="20000"/>
              </a:spcBef>
              <a:buClr>
                <a:schemeClr val="tx1"/>
              </a:buClr>
            </a:pPr>
            <a:r>
              <a:rPr lang="en-US" sz="2400" dirty="0">
                <a:latin typeface="Arial" panose="020B0604020202020204" pitchFamily="34" charset="0"/>
                <a:cs typeface="Arial" panose="020B0604020202020204" pitchFamily="34" charset="0"/>
              </a:rPr>
              <a:t> </a:t>
            </a:r>
          </a:p>
          <a:p>
            <a:pPr marL="550863" lvl="1"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pPr>
            <a:endParaRPr lang="en-US" b="1"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a:p>
            <a:pPr marL="274638" indent="-274638">
              <a:spcBef>
                <a:spcPct val="20000"/>
              </a:spcBef>
              <a:buClr>
                <a:schemeClr val="tx1"/>
              </a:buClr>
              <a:buFontTx/>
              <a:buChar char="•"/>
            </a:pPr>
            <a:endParaRPr lang="en-US" sz="2200" dirty="0">
              <a:solidFill>
                <a:srgbClr val="000000"/>
              </a:solidFill>
            </a:endParaRPr>
          </a:p>
        </p:txBody>
      </p:sp>
      <p:sp>
        <p:nvSpPr>
          <p:cNvPr id="8" name="Content Placeholder 9">
            <a:extLst>
              <a:ext uri="{FF2B5EF4-FFF2-40B4-BE49-F238E27FC236}">
                <a16:creationId xmlns:a16="http://schemas.microsoft.com/office/drawing/2014/main" id="{319B4878-715A-43A8-8655-988BAF3CE050}"/>
              </a:ext>
            </a:extLst>
          </p:cNvPr>
          <p:cNvSpPr txBox="1">
            <a:spLocks/>
          </p:cNvSpPr>
          <p:nvPr/>
        </p:nvSpPr>
        <p:spPr bwMode="gray">
          <a:xfrm>
            <a:off x="2420938" y="4584701"/>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CustomException.java and CustomExceptionSample.java sample code.</a:t>
            </a:r>
          </a:p>
        </p:txBody>
      </p:sp>
      <p:sp>
        <p:nvSpPr>
          <p:cNvPr id="9" name="Rounded Rectangle 5">
            <a:extLst>
              <a:ext uri="{FF2B5EF4-FFF2-40B4-BE49-F238E27FC236}">
                <a16:creationId xmlns:a16="http://schemas.microsoft.com/office/drawing/2014/main" id="{DAC45C44-4115-401E-BEC4-DB2649837DF4}"/>
              </a:ext>
            </a:extLst>
          </p:cNvPr>
          <p:cNvSpPr/>
          <p:nvPr/>
        </p:nvSpPr>
        <p:spPr bwMode="auto">
          <a:xfrm>
            <a:off x="1981200" y="456782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6">
            <a:extLst>
              <a:ext uri="{FF2B5EF4-FFF2-40B4-BE49-F238E27FC236}">
                <a16:creationId xmlns:a16="http://schemas.microsoft.com/office/drawing/2014/main" id="{56BE5AC9-87A2-4B65-9C2A-FAD440D0D76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F2A29C34-E218-4486-A6E6-B799811760C1}" type="slidenum">
              <a:rPr lang="en-US" smtClean="0"/>
              <a:pPr/>
              <a:t>15</a:t>
            </a:fld>
            <a:endParaRPr lang="en-US"/>
          </a:p>
        </p:txBody>
      </p:sp>
      <p:sp>
        <p:nvSpPr>
          <p:cNvPr id="11" name="Rectangle 3">
            <a:extLst>
              <a:ext uri="{FF2B5EF4-FFF2-40B4-BE49-F238E27FC236}">
                <a16:creationId xmlns:a16="http://schemas.microsoft.com/office/drawing/2014/main" id="{AC9936BB-7DE3-4291-96D7-F40BC3EADDA3}"/>
              </a:ext>
            </a:extLst>
          </p:cNvPr>
          <p:cNvSpPr txBox="1">
            <a:spLocks noChangeArrowheads="1"/>
          </p:cNvSpPr>
          <p:nvPr/>
        </p:nvSpPr>
        <p:spPr>
          <a:xfrm>
            <a:off x="409584" y="377177"/>
            <a:ext cx="9361478"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Customizing Exceptions</a:t>
            </a:r>
            <a:br>
              <a:rPr lang="en-US"/>
            </a:br>
            <a:endParaRPr lang="en-US" dirty="0"/>
          </a:p>
        </p:txBody>
      </p:sp>
    </p:spTree>
    <p:extLst>
      <p:ext uri="{BB962C8B-B14F-4D97-AF65-F5344CB8AC3E}">
        <p14:creationId xmlns:p14="http://schemas.microsoft.com/office/powerpoint/2010/main" val="238077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888B94-3120-4BD6-B8DA-4E3285911EAA}"/>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9652EB48-D1C7-4CAE-9AD6-318E98F49686}"/>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16</a:t>
            </a:fld>
            <a:endParaRPr lang="en-US" dirty="0"/>
          </a:p>
        </p:txBody>
      </p:sp>
      <p:sp>
        <p:nvSpPr>
          <p:cNvPr id="6" name="Title 1">
            <a:extLst>
              <a:ext uri="{FF2B5EF4-FFF2-40B4-BE49-F238E27FC236}">
                <a16:creationId xmlns:a16="http://schemas.microsoft.com/office/drawing/2014/main" id="{47D11363-CADB-47A2-BDA5-C9C9F106DB3D}"/>
              </a:ext>
            </a:extLst>
          </p:cNvPr>
          <p:cNvSpPr txBox="1">
            <a:spLocks/>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Activity 3 – Custom Exception</a:t>
            </a:r>
          </a:p>
        </p:txBody>
      </p:sp>
      <p:sp>
        <p:nvSpPr>
          <p:cNvPr id="7" name="Content Placeholder 2">
            <a:extLst>
              <a:ext uri="{FF2B5EF4-FFF2-40B4-BE49-F238E27FC236}">
                <a16:creationId xmlns:a16="http://schemas.microsoft.com/office/drawing/2014/main" id="{C7D4534D-88C7-401A-8D6F-426A1D58F7F0}"/>
              </a:ext>
            </a:extLst>
          </p:cNvPr>
          <p:cNvSpPr txBox="1">
            <a:spLocks/>
          </p:cNvSpPr>
          <p:nvPr/>
        </p:nvSpPr>
        <p:spPr>
          <a:xfrm>
            <a:off x="540719" y="1708151"/>
            <a:ext cx="5776913"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r>
              <a:rPr lang="en-US" sz="2400" dirty="0">
                <a:latin typeface="Arial" panose="020B0604020202020204" pitchFamily="34" charset="0"/>
                <a:cs typeface="Arial" panose="020B0604020202020204" pitchFamily="34" charset="0"/>
              </a:rPr>
              <a:t>Open the files ‘CustomExceptionActivity.java’ and ‘CustomExceptionActivityTest.java’ in the package sef.module7.activity.</a:t>
            </a:r>
          </a:p>
          <a:p>
            <a:pPr marL="800100" lvl="1" indent="-342900"/>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07E87F7A-EF0E-4899-8905-9C5B0DDF9698}"/>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64E124B9-2515-4D41-B998-7EC7BADFCE98}" type="slidenum">
              <a:rPr lang="en-US" smtClean="0"/>
              <a:pPr/>
              <a:t>16</a:t>
            </a:fld>
            <a:endParaRPr lang="en-US"/>
          </a:p>
        </p:txBody>
      </p:sp>
      <p:pic>
        <p:nvPicPr>
          <p:cNvPr id="9" name="Picture 8">
            <a:extLst>
              <a:ext uri="{FF2B5EF4-FFF2-40B4-BE49-F238E27FC236}">
                <a16:creationId xmlns:a16="http://schemas.microsoft.com/office/drawing/2014/main" id="{AA1DA653-939C-4ED9-9C93-642CDE578162}"/>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166066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AA5217-01E8-494D-A509-C396CFABFF0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081E0A8A-BCC0-441D-97FD-D85D3E0E43A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17</a:t>
            </a:fld>
            <a:endParaRPr lang="en-US" dirty="0"/>
          </a:p>
        </p:txBody>
      </p:sp>
      <p:sp>
        <p:nvSpPr>
          <p:cNvPr id="6" name="Rectangle 2">
            <a:extLst>
              <a:ext uri="{FF2B5EF4-FFF2-40B4-BE49-F238E27FC236}">
                <a16:creationId xmlns:a16="http://schemas.microsoft.com/office/drawing/2014/main" id="{05014DF4-4645-475E-B840-CC4C3DC31E2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Assertion Statements</a:t>
            </a:r>
          </a:p>
        </p:txBody>
      </p:sp>
      <p:sp>
        <p:nvSpPr>
          <p:cNvPr id="7" name="Rectangle 3">
            <a:extLst>
              <a:ext uri="{FF2B5EF4-FFF2-40B4-BE49-F238E27FC236}">
                <a16:creationId xmlns:a16="http://schemas.microsoft.com/office/drawing/2014/main" id="{24F1FEC5-F408-41EB-BA4D-440EB9F57BC4}"/>
              </a:ext>
            </a:extLst>
          </p:cNvPr>
          <p:cNvSpPr txBox="1">
            <a:spLocks noChangeArrowheads="1"/>
          </p:cNvSpPr>
          <p:nvPr/>
        </p:nvSpPr>
        <p:spPr>
          <a:xfrm>
            <a:off x="436879" y="1941705"/>
            <a:ext cx="9704647"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An </a:t>
            </a:r>
            <a:r>
              <a:rPr lang="en-US" sz="2400" b="1">
                <a:latin typeface="Arial" panose="020B0604020202020204" pitchFamily="34" charset="0"/>
                <a:cs typeface="Arial" panose="020B0604020202020204" pitchFamily="34" charset="0"/>
              </a:rPr>
              <a:t>assertion</a:t>
            </a:r>
            <a:r>
              <a:rPr lang="en-US" sz="2400" i="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is a programming language construct that checks whether a specified expression is true.</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The assertions are used to assist the programmer in improving code quality. Verification done using assertions are not a part of the actual code logic.</a:t>
            </a:r>
          </a:p>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Assertions can be used to:</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Validate pre-conditions before entering a section of code. </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Validate post-conditions after executing a section of code.</a:t>
            </a:r>
          </a:p>
          <a:p>
            <a:pPr marL="800100" lvl="1" indent="-342900">
              <a:buFont typeface="Wingdings" pitchFamily="2" charset="2"/>
              <a:buChar char="Ø"/>
            </a:pPr>
            <a:r>
              <a:rPr lang="en-US" sz="2400">
                <a:latin typeface="Arial" panose="020B0604020202020204" pitchFamily="34" charset="0"/>
                <a:cs typeface="Arial" panose="020B0604020202020204" pitchFamily="34" charset="0"/>
              </a:rPr>
              <a:t>Validating class invariants whenever the state of the object is modified.</a:t>
            </a: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E8CEE6DE-B4CE-43A3-B004-16356FD96A04}"/>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AD8A30F-D709-42E0-A390-76F6E812CE5C}" type="slidenum">
              <a:rPr lang="en-US" smtClean="0"/>
              <a:pPr/>
              <a:t>17</a:t>
            </a:fld>
            <a:endParaRPr lang="en-US"/>
          </a:p>
        </p:txBody>
      </p:sp>
    </p:spTree>
    <p:extLst>
      <p:ext uri="{BB962C8B-B14F-4D97-AF65-F5344CB8AC3E}">
        <p14:creationId xmlns:p14="http://schemas.microsoft.com/office/powerpoint/2010/main" val="311647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345B34-3D7F-45BD-91E8-B83C4BF431C5}"/>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F71C8D1C-45B4-4B31-9B9D-8C315E37F69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18</a:t>
            </a:fld>
            <a:endParaRPr lang="en-US" dirty="0"/>
          </a:p>
        </p:txBody>
      </p:sp>
      <p:sp>
        <p:nvSpPr>
          <p:cNvPr id="6" name="Rectangle 2">
            <a:extLst>
              <a:ext uri="{FF2B5EF4-FFF2-40B4-BE49-F238E27FC236}">
                <a16:creationId xmlns:a16="http://schemas.microsoft.com/office/drawing/2014/main" id="{DDE16095-C46C-4798-8A3D-7C0B11F79F4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Using Assert Statements</a:t>
            </a:r>
          </a:p>
        </p:txBody>
      </p:sp>
      <p:sp>
        <p:nvSpPr>
          <p:cNvPr id="7" name="Rectangle 3">
            <a:extLst>
              <a:ext uri="{FF2B5EF4-FFF2-40B4-BE49-F238E27FC236}">
                <a16:creationId xmlns:a16="http://schemas.microsoft.com/office/drawing/2014/main" id="{B8688DB5-92BF-47E2-905D-F16D45AD10E7}"/>
              </a:ext>
            </a:extLst>
          </p:cNvPr>
          <p:cNvSpPr txBox="1">
            <a:spLocks noChangeArrowheads="1"/>
          </p:cNvSpPr>
          <p:nvPr/>
        </p:nvSpPr>
        <p:spPr>
          <a:xfrm>
            <a:off x="436880" y="1373457"/>
            <a:ext cx="10307320" cy="4678551"/>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Assertions can be inserted anywhere in code using the following syntax:</a:t>
            </a:r>
          </a:p>
          <a:p>
            <a:pPr marL="800100" lvl="1" indent="-342900">
              <a:buFont typeface="Wingdings" pitchFamily="2" charset="2"/>
              <a:buChar char="Ø"/>
              <a:defRPr/>
            </a:pPr>
            <a:r>
              <a:rPr lang="en-US" sz="2400" dirty="0">
                <a:latin typeface="Arial" panose="020B0604020202020204" pitchFamily="34" charset="0"/>
                <a:cs typeface="Arial" panose="020B0604020202020204" pitchFamily="34" charset="0"/>
              </a:rPr>
              <a:t>assert &lt;</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expression&gt; </a:t>
            </a:r>
          </a:p>
          <a:p>
            <a:pPr marL="800100" lvl="1" indent="-342900">
              <a:buFont typeface="Wingdings" pitchFamily="2" charset="2"/>
              <a:buChar char="Ø"/>
              <a:defRPr/>
            </a:pPr>
            <a:r>
              <a:rPr lang="en-US" sz="2400" dirty="0">
                <a:latin typeface="Arial" panose="020B0604020202020204" pitchFamily="34" charset="0"/>
                <a:cs typeface="Arial" panose="020B0604020202020204" pitchFamily="34" charset="0"/>
              </a:rPr>
              <a:t>assert&lt;</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expression&gt; : &lt;String expression&gt;</a:t>
            </a: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If the </a:t>
            </a:r>
            <a:r>
              <a:rPr lang="en-US" sz="2400" dirty="0" err="1">
                <a:latin typeface="Arial" panose="020B0604020202020204" pitchFamily="34" charset="0"/>
                <a:cs typeface="Arial" panose="020B0604020202020204" pitchFamily="34" charset="0"/>
              </a:rPr>
              <a:t>boolean</a:t>
            </a:r>
            <a:r>
              <a:rPr lang="en-US" sz="2400" dirty="0">
                <a:latin typeface="Arial" panose="020B0604020202020204" pitchFamily="34" charset="0"/>
                <a:cs typeface="Arial" panose="020B0604020202020204" pitchFamily="34" charset="0"/>
              </a:rPr>
              <a:t> expression is </a:t>
            </a:r>
            <a:r>
              <a:rPr lang="en-US" sz="2400" i="1" dirty="0">
                <a:latin typeface="Arial" panose="020B0604020202020204" pitchFamily="34" charset="0"/>
                <a:cs typeface="Arial" panose="020B0604020202020204" pitchFamily="34" charset="0"/>
              </a:rPr>
              <a:t>false </a:t>
            </a:r>
            <a:r>
              <a:rPr lang="en-US" sz="2400" dirty="0">
                <a:latin typeface="Arial" panose="020B0604020202020204" pitchFamily="34" charset="0"/>
                <a:cs typeface="Arial" panose="020B0604020202020204" pitchFamily="34" charset="0"/>
              </a:rPr>
              <a:t>then the statement will throw an </a:t>
            </a:r>
            <a:r>
              <a:rPr lang="en-US" sz="2400" b="1" dirty="0" err="1">
                <a:latin typeface="Arial" panose="020B0604020202020204" pitchFamily="34" charset="0"/>
                <a:cs typeface="Arial" panose="020B0604020202020204" pitchFamily="34" charset="0"/>
              </a:rPr>
              <a:t>AssertionError</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will display the String expression (if specified)</a:t>
            </a: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8" name="Content Placeholder 9">
            <a:extLst>
              <a:ext uri="{FF2B5EF4-FFF2-40B4-BE49-F238E27FC236}">
                <a16:creationId xmlns:a16="http://schemas.microsoft.com/office/drawing/2014/main" id="{6EF5EC66-20CE-4199-B1A0-7BEA0C8F0150}"/>
              </a:ext>
            </a:extLst>
          </p:cNvPr>
          <p:cNvSpPr txBox="1">
            <a:spLocks/>
          </p:cNvSpPr>
          <p:nvPr/>
        </p:nvSpPr>
        <p:spPr bwMode="gray">
          <a:xfrm>
            <a:off x="2503488" y="464026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dirty="0">
                <a:latin typeface="Arial" pitchFamily="34" charset="0"/>
              </a:rPr>
              <a:t>Refer to the AssertSample.java sample code.</a:t>
            </a:r>
          </a:p>
        </p:txBody>
      </p:sp>
      <p:sp>
        <p:nvSpPr>
          <p:cNvPr id="9" name="Rounded Rectangle 4">
            <a:extLst>
              <a:ext uri="{FF2B5EF4-FFF2-40B4-BE49-F238E27FC236}">
                <a16:creationId xmlns:a16="http://schemas.microsoft.com/office/drawing/2014/main" id="{A6CB5BBB-18DC-4CA3-A909-61295F02DE8B}"/>
              </a:ext>
            </a:extLst>
          </p:cNvPr>
          <p:cNvSpPr/>
          <p:nvPr/>
        </p:nvSpPr>
        <p:spPr bwMode="auto">
          <a:xfrm>
            <a:off x="2063750" y="46233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5">
            <a:extLst>
              <a:ext uri="{FF2B5EF4-FFF2-40B4-BE49-F238E27FC236}">
                <a16:creationId xmlns:a16="http://schemas.microsoft.com/office/drawing/2014/main" id="{82A4072F-A488-4B49-860A-606B37798621}"/>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632CB4A-2484-4A24-84F0-8001EAC34589}" type="slidenum">
              <a:rPr lang="en-US" smtClean="0"/>
              <a:pPr/>
              <a:t>18</a:t>
            </a:fld>
            <a:endParaRPr lang="en-US"/>
          </a:p>
        </p:txBody>
      </p:sp>
    </p:spTree>
    <p:extLst>
      <p:ext uri="{BB962C8B-B14F-4D97-AF65-F5344CB8AC3E}">
        <p14:creationId xmlns:p14="http://schemas.microsoft.com/office/powerpoint/2010/main" val="102599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791444F-FDAE-453D-A626-DFE1E78545D9}"/>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3D8A2702-5EF9-4917-8A36-AD20815E9AD1}"/>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19</a:t>
            </a:fld>
            <a:endParaRPr lang="en-US" dirty="0"/>
          </a:p>
        </p:txBody>
      </p:sp>
      <p:sp>
        <p:nvSpPr>
          <p:cNvPr id="6" name="Rectangle 2">
            <a:extLst>
              <a:ext uri="{FF2B5EF4-FFF2-40B4-BE49-F238E27FC236}">
                <a16:creationId xmlns:a16="http://schemas.microsoft.com/office/drawing/2014/main" id="{A31B8A59-FD62-4B73-A8BE-FBA6F36FCD5D}"/>
              </a:ext>
            </a:extLst>
          </p:cNvPr>
          <p:cNvSpPr txBox="1">
            <a:spLocks noChangeArrowheads="1"/>
          </p:cNvSpPr>
          <p:nvPr/>
        </p:nvSpPr>
        <p:spPr>
          <a:xfrm>
            <a:off x="2003425" y="1114425"/>
            <a:ext cx="8458200" cy="3671889"/>
          </a:xfrm>
          <a:prstGeom prst="rect">
            <a:avLst/>
          </a:prstGeom>
          <a:solidFill>
            <a:srgbClr val="C0C0C0"/>
          </a:solidFill>
        </p:spPr>
        <p:txBody>
          <a:bodyPr vert="horz" wrap="none" lIns="90488" tIns="44450" rIns="90488" bIns="44450" rtlCol="0" anchor="ctr">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pPr>
            <a:r>
              <a:rPr lang="en-US" sz="1300" dirty="0">
                <a:latin typeface="Courier New" pitchFamily="49" charset="0"/>
              </a:rPr>
              <a:t>import </a:t>
            </a:r>
            <a:r>
              <a:rPr lang="en-US" sz="1300" dirty="0" err="1">
                <a:latin typeface="Courier New" pitchFamily="49" charset="0"/>
              </a:rPr>
              <a:t>java.util.Scanner</a:t>
            </a:r>
            <a:endParaRPr lang="en-US" sz="1300" dirty="0">
              <a:latin typeface="Courier New" pitchFamily="49" charset="0"/>
            </a:endParaRPr>
          </a:p>
          <a:p>
            <a:pPr marL="342900" indent="-342900">
              <a:spcBef>
                <a:spcPct val="0"/>
              </a:spcBef>
            </a:pPr>
            <a:br>
              <a:rPr lang="en-US" sz="1300" dirty="0">
                <a:latin typeface="Courier New" pitchFamily="49" charset="0"/>
              </a:rPr>
            </a:br>
            <a:r>
              <a:rPr lang="en-US" sz="1300" dirty="0">
                <a:latin typeface="Courier New" pitchFamily="49" charset="0"/>
              </a:rPr>
              <a:t>public class </a:t>
            </a:r>
            <a:r>
              <a:rPr lang="en-US" sz="1300" dirty="0" err="1">
                <a:latin typeface="Courier New" pitchFamily="49" charset="0"/>
              </a:rPr>
              <a:t>AssertTest</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public static void main( String </a:t>
            </a:r>
            <a:r>
              <a:rPr lang="en-US" sz="1300" dirty="0" err="1">
                <a:latin typeface="Courier New" pitchFamily="49" charset="0"/>
              </a:rPr>
              <a:t>args</a:t>
            </a:r>
            <a:r>
              <a:rPr lang="en-US" sz="1300" dirty="0">
                <a:latin typeface="Courier New" pitchFamily="49" charset="0"/>
              </a:rPr>
              <a:t>[] )</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Scanner input = new Scanner( System.in );</a:t>
            </a:r>
            <a:br>
              <a:rPr lang="en-US" sz="1300" dirty="0">
                <a:latin typeface="Courier New" pitchFamily="49" charset="0"/>
              </a:rPr>
            </a:br>
            <a:r>
              <a:rPr lang="en-US" sz="1300" dirty="0">
                <a:latin typeface="Courier New" pitchFamily="49" charset="0"/>
              </a:rPr>
              <a:t>           </a:t>
            </a:r>
            <a:r>
              <a:rPr lang="en-US" sz="1300" dirty="0" err="1">
                <a:latin typeface="Courier New" pitchFamily="49" charset="0"/>
              </a:rPr>
              <a:t>System.out.print</a:t>
            </a:r>
            <a:r>
              <a:rPr lang="en-US" sz="1300" dirty="0">
                <a:latin typeface="Courier New" pitchFamily="49" charset="0"/>
              </a:rPr>
              <a:t>( "Enter a number between 0 and 10: " );</a:t>
            </a:r>
            <a:br>
              <a:rPr lang="en-US" sz="1300" dirty="0">
                <a:latin typeface="Courier New" pitchFamily="49" charset="0"/>
              </a:rPr>
            </a:br>
            <a:r>
              <a:rPr lang="en-US" sz="1300" dirty="0">
                <a:latin typeface="Courier New" pitchFamily="49" charset="0"/>
              </a:rPr>
              <a:t>           int number = </a:t>
            </a:r>
            <a:r>
              <a:rPr lang="en-US" sz="1300" dirty="0" err="1">
                <a:latin typeface="Courier New" pitchFamily="49" charset="0"/>
              </a:rPr>
              <a:t>input.nextInt</a:t>
            </a:r>
            <a:r>
              <a:rPr lang="en-US" sz="1300" dirty="0">
                <a:latin typeface="Courier New" pitchFamily="49" charset="0"/>
              </a:rPr>
              <a:t>();</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 assert that the absolute value is between 1-10</a:t>
            </a:r>
            <a:br>
              <a:rPr lang="en-US" sz="1300" dirty="0">
                <a:latin typeface="Courier New" pitchFamily="49" charset="0"/>
              </a:rPr>
            </a:br>
            <a:r>
              <a:rPr lang="en-US" sz="1300" dirty="0">
                <a:latin typeface="Courier New" pitchFamily="49" charset="0"/>
              </a:rPr>
              <a:t>           assert ( number &gt; 0 &amp;&amp; number &lt;= 10 ) : "bad number: " + number;</a:t>
            </a:r>
            <a:br>
              <a:rPr lang="en-US" sz="1300" dirty="0">
                <a:latin typeface="Courier New" pitchFamily="49" charset="0"/>
              </a:rPr>
            </a:br>
            <a:r>
              <a:rPr lang="en-US" sz="1300" dirty="0">
                <a:latin typeface="Courier New" pitchFamily="49" charset="0"/>
              </a:rPr>
              <a:t> </a:t>
            </a:r>
            <a:br>
              <a:rPr lang="en-US" sz="1300" dirty="0">
                <a:latin typeface="Courier New" pitchFamily="49" charset="0"/>
              </a:rPr>
            </a:br>
            <a:r>
              <a:rPr lang="en-US" sz="1300" dirty="0">
                <a:latin typeface="Courier New" pitchFamily="49" charset="0"/>
              </a:rPr>
              <a:t>           </a:t>
            </a:r>
            <a:r>
              <a:rPr lang="en-US" sz="1300" dirty="0" err="1">
                <a:latin typeface="Courier New" pitchFamily="49" charset="0"/>
              </a:rPr>
              <a:t>System.out.printf</a:t>
            </a:r>
            <a:r>
              <a:rPr lang="en-US" sz="1300" dirty="0">
                <a:latin typeface="Courier New" pitchFamily="49" charset="0"/>
              </a:rPr>
              <a:t>( "You entered %d\n", number );</a:t>
            </a:r>
            <a:br>
              <a:rPr lang="en-US" sz="1300" dirty="0">
                <a:latin typeface="Courier New" pitchFamily="49" charset="0"/>
              </a:rPr>
            </a:br>
            <a:r>
              <a:rPr lang="en-US" sz="1300" dirty="0">
                <a:latin typeface="Courier New" pitchFamily="49" charset="0"/>
              </a:rPr>
              <a:t>      } // end main</a:t>
            </a:r>
          </a:p>
          <a:p>
            <a:pPr marL="342900" indent="-342900">
              <a:spcBef>
                <a:spcPct val="0"/>
              </a:spcBef>
            </a:pPr>
            <a:br>
              <a:rPr lang="en-US" sz="1300" dirty="0">
                <a:latin typeface="Courier New" pitchFamily="49" charset="0"/>
              </a:rPr>
            </a:br>
            <a:r>
              <a:rPr lang="en-US" sz="1300" dirty="0">
                <a:latin typeface="Courier New" pitchFamily="49" charset="0"/>
              </a:rPr>
              <a:t> } // end class </a:t>
            </a:r>
            <a:r>
              <a:rPr lang="en-US" sz="1300" dirty="0" err="1">
                <a:latin typeface="Courier New" pitchFamily="49" charset="0"/>
              </a:rPr>
              <a:t>AssertTest</a:t>
            </a:r>
            <a:endParaRPr lang="en-US" sz="1300" dirty="0">
              <a:latin typeface="Courier New" pitchFamily="49" charset="0"/>
            </a:endParaRPr>
          </a:p>
        </p:txBody>
      </p:sp>
      <p:sp>
        <p:nvSpPr>
          <p:cNvPr id="7" name="Rectangle 4">
            <a:extLst>
              <a:ext uri="{FF2B5EF4-FFF2-40B4-BE49-F238E27FC236}">
                <a16:creationId xmlns:a16="http://schemas.microsoft.com/office/drawing/2014/main" id="{47604EF3-AE74-4D7F-B1F8-02F27E9773B6}"/>
              </a:ext>
            </a:extLst>
          </p:cNvPr>
          <p:cNvSpPr txBox="1">
            <a:spLocks noChangeArrowheads="1"/>
          </p:cNvSpPr>
          <p:nvPr/>
        </p:nvSpPr>
        <p:spPr>
          <a:xfrm>
            <a:off x="1981200" y="200025"/>
            <a:ext cx="81534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Assertion Sample Code</a:t>
            </a:r>
          </a:p>
        </p:txBody>
      </p:sp>
      <p:graphicFrame>
        <p:nvGraphicFramePr>
          <p:cNvPr id="8" name="Table 7">
            <a:extLst>
              <a:ext uri="{FF2B5EF4-FFF2-40B4-BE49-F238E27FC236}">
                <a16:creationId xmlns:a16="http://schemas.microsoft.com/office/drawing/2014/main" id="{1A8A2ED4-1BE0-49F0-8E66-200EF21CDAD7}"/>
              </a:ext>
            </a:extLst>
          </p:cNvPr>
          <p:cNvGraphicFramePr>
            <a:graphicFrameLocks noGrp="1"/>
          </p:cNvGraphicFramePr>
          <p:nvPr/>
        </p:nvGraphicFramePr>
        <p:xfrm>
          <a:off x="2003425" y="4946650"/>
          <a:ext cx="8458200" cy="1541142"/>
        </p:xfrm>
        <a:graphic>
          <a:graphicData uri="http://schemas.openxmlformats.org/drawingml/2006/table">
            <a:tbl>
              <a:tblPr firstRow="1" bandRow="1">
                <a:tableStyleId>{5C22544A-7EE6-4342-B048-85BDC9FD1C3A}</a:tableStyleId>
              </a:tblPr>
              <a:tblGrid>
                <a:gridCol w="4096946">
                  <a:extLst>
                    <a:ext uri="{9D8B030D-6E8A-4147-A177-3AD203B41FA5}">
                      <a16:colId xmlns:a16="http://schemas.microsoft.com/office/drawing/2014/main" val="20000"/>
                    </a:ext>
                  </a:extLst>
                </a:gridCol>
                <a:gridCol w="4361254">
                  <a:extLst>
                    <a:ext uri="{9D8B030D-6E8A-4147-A177-3AD203B41FA5}">
                      <a16:colId xmlns:a16="http://schemas.microsoft.com/office/drawing/2014/main" val="20001"/>
                    </a:ext>
                  </a:extLst>
                </a:gridCol>
              </a:tblGrid>
              <a:tr h="370840">
                <a:tc>
                  <a:txBody>
                    <a:bodyPr/>
                    <a:lstStyle/>
                    <a:p>
                      <a:pPr algn="ctr"/>
                      <a:r>
                        <a:rPr lang="en-US" dirty="0"/>
                        <a:t>OUTPUT</a:t>
                      </a:r>
                      <a:r>
                        <a:rPr lang="en-US" baseline="0" dirty="0"/>
                        <a:t> 1</a:t>
                      </a:r>
                      <a:endParaRPr lang="en-US" dirty="0"/>
                    </a:p>
                  </a:txBody>
                  <a:tcPr/>
                </a:tc>
                <a:tc>
                  <a:txBody>
                    <a:bodyPr/>
                    <a:lstStyle/>
                    <a:p>
                      <a:pPr algn="ctr"/>
                      <a:r>
                        <a:rPr lang="en-US" dirty="0"/>
                        <a:t>OUTPUT 1</a:t>
                      </a:r>
                    </a:p>
                  </a:txBody>
                  <a:tcPr/>
                </a:tc>
                <a:extLst>
                  <a:ext uri="{0D108BD9-81ED-4DB2-BD59-A6C34878D82A}">
                    <a16:rowId xmlns:a16="http://schemas.microsoft.com/office/drawing/2014/main" val="10000"/>
                  </a:ext>
                </a:extLst>
              </a:tr>
              <a:tr h="370840">
                <a:tc>
                  <a:txBody>
                    <a:bodyPr/>
                    <a:lstStyle/>
                    <a:p>
                      <a:r>
                        <a:rPr lang="en-US" sz="1500" dirty="0"/>
                        <a:t>Enter a number between 0 and 10:5.</a:t>
                      </a:r>
                    </a:p>
                  </a:txBody>
                  <a:tcPr/>
                </a:tc>
                <a:tc>
                  <a:txBody>
                    <a:bodyPr/>
                    <a:lstStyle/>
                    <a:p>
                      <a:r>
                        <a:rPr lang="en-US" sz="1500" dirty="0"/>
                        <a:t>Enter a number between 0 and 10:50</a:t>
                      </a:r>
                    </a:p>
                  </a:txBody>
                  <a:tcPr/>
                </a:tc>
                <a:extLst>
                  <a:ext uri="{0D108BD9-81ED-4DB2-BD59-A6C34878D82A}">
                    <a16:rowId xmlns:a16="http://schemas.microsoft.com/office/drawing/2014/main" val="10001"/>
                  </a:ext>
                </a:extLst>
              </a:tr>
              <a:tr h="799462">
                <a:tc>
                  <a:txBody>
                    <a:bodyPr/>
                    <a:lstStyle/>
                    <a:p>
                      <a:r>
                        <a:rPr lang="en-US" sz="1500" dirty="0"/>
                        <a:t>You</a:t>
                      </a:r>
                      <a:r>
                        <a:rPr lang="en-US" sz="1500" baseline="0" dirty="0"/>
                        <a:t> entered 5</a:t>
                      </a:r>
                      <a:endParaRPr lang="en-US" sz="1500" dirty="0"/>
                    </a:p>
                  </a:txBody>
                  <a:tcPr/>
                </a:tc>
                <a:tc>
                  <a:txBody>
                    <a:bodyPr/>
                    <a:lstStyle/>
                    <a:p>
                      <a:r>
                        <a:rPr lang="en-US" sz="1500" dirty="0"/>
                        <a:t>Exception i</a:t>
                      </a:r>
                      <a:r>
                        <a:rPr lang="en-US" sz="1500" baseline="0" dirty="0"/>
                        <a:t>n thread “main” java.lang.AssertionError: bad number: 50 at AssertTest.main(AssertTest.java:15)</a:t>
                      </a:r>
                      <a:endParaRPr lang="en-US" sz="1500" dirty="0"/>
                    </a:p>
                  </a:txBody>
                  <a:tcPr/>
                </a:tc>
                <a:extLst>
                  <a:ext uri="{0D108BD9-81ED-4DB2-BD59-A6C34878D82A}">
                    <a16:rowId xmlns:a16="http://schemas.microsoft.com/office/drawing/2014/main" val="10002"/>
                  </a:ext>
                </a:extLst>
              </a:tr>
            </a:tbl>
          </a:graphicData>
        </a:graphic>
      </p:graphicFrame>
      <p:sp>
        <p:nvSpPr>
          <p:cNvPr id="9" name="Slide Number Placeholder 5">
            <a:extLst>
              <a:ext uri="{FF2B5EF4-FFF2-40B4-BE49-F238E27FC236}">
                <a16:creationId xmlns:a16="http://schemas.microsoft.com/office/drawing/2014/main" id="{C4F2B125-44D5-4FB3-94F9-5DFB98690A6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FAF90BDF-DD44-4FDD-B343-3A951A94A3AF}" type="slidenum">
              <a:rPr lang="en-US" smtClean="0"/>
              <a:pPr/>
              <a:t>19</a:t>
            </a:fld>
            <a:endParaRPr lang="en-US"/>
          </a:p>
        </p:txBody>
      </p:sp>
    </p:spTree>
    <p:extLst>
      <p:ext uri="{BB962C8B-B14F-4D97-AF65-F5344CB8AC3E}">
        <p14:creationId xmlns:p14="http://schemas.microsoft.com/office/powerpoint/2010/main" val="1125547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F2BF2B-F72F-45B7-806E-369F8B0C36B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179FF83D-913E-48A7-88DD-F4E755C5123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a:t>
            </a:fld>
            <a:endParaRPr lang="en-US" dirty="0"/>
          </a:p>
        </p:txBody>
      </p:sp>
      <p:sp>
        <p:nvSpPr>
          <p:cNvPr id="6" name="Rectangle 2">
            <a:extLst>
              <a:ext uri="{FF2B5EF4-FFF2-40B4-BE49-F238E27FC236}">
                <a16:creationId xmlns:a16="http://schemas.microsoft.com/office/drawing/2014/main" id="{42323907-069D-4B2A-AD4D-50B6F84F6892}"/>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Module Objectives</a:t>
            </a:r>
          </a:p>
        </p:txBody>
      </p:sp>
      <p:sp>
        <p:nvSpPr>
          <p:cNvPr id="7" name="Rectangle 3">
            <a:extLst>
              <a:ext uri="{FF2B5EF4-FFF2-40B4-BE49-F238E27FC236}">
                <a16:creationId xmlns:a16="http://schemas.microsoft.com/office/drawing/2014/main" id="{7A2A00BE-800C-41E2-B41D-B1319FF46751}"/>
              </a:ext>
            </a:extLst>
          </p:cNvPr>
          <p:cNvSpPr txBox="1">
            <a:spLocks noChangeArrowheads="1"/>
          </p:cNvSpPr>
          <p:nvPr/>
        </p:nvSpPr>
        <p:spPr>
          <a:xfrm>
            <a:off x="409584" y="1219200"/>
            <a:ext cx="7896216"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At the end of this module, you will be able to:</a:t>
            </a:r>
          </a:p>
          <a:p>
            <a:pPr marL="800100" lvl="1" indent="-342900"/>
            <a:r>
              <a:rPr lang="en-US" sz="2400">
                <a:latin typeface="Arial" panose="020B0604020202020204" pitchFamily="34" charset="0"/>
                <a:cs typeface="Arial" panose="020B0604020202020204" pitchFamily="34" charset="0"/>
              </a:rPr>
              <a:t>Explain the concept of Exceptions and Assertions.</a:t>
            </a:r>
          </a:p>
          <a:p>
            <a:pPr marL="800100" lvl="1" indent="-342900"/>
            <a:r>
              <a:rPr lang="en-US" sz="2400">
                <a:latin typeface="Arial" panose="020B0604020202020204" pitchFamily="34" charset="0"/>
                <a:cs typeface="Arial" panose="020B0604020202020204" pitchFamily="34" charset="0"/>
              </a:rPr>
              <a:t>Explain the usage of Exceptions and Assertions.</a:t>
            </a:r>
          </a:p>
          <a:p>
            <a:pPr marL="800100" lvl="1" indent="-342900"/>
            <a:r>
              <a:rPr lang="en-US" sz="2400">
                <a:latin typeface="Arial" panose="020B0604020202020204" pitchFamily="34" charset="0"/>
                <a:cs typeface="Arial" panose="020B0604020202020204" pitchFamily="34" charset="0"/>
              </a:rPr>
              <a:t>Manage exceptions using try-catch-finally.</a:t>
            </a:r>
          </a:p>
          <a:p>
            <a:pPr marL="800100" lvl="1" indent="-342900"/>
            <a:r>
              <a:rPr lang="en-US" sz="2400">
                <a:latin typeface="Arial" panose="020B0604020202020204" pitchFamily="34" charset="0"/>
                <a:cs typeface="Arial" panose="020B0604020202020204" pitchFamily="34" charset="0"/>
              </a:rPr>
              <a:t>Create customized exceptions and exception conditions.</a:t>
            </a:r>
          </a:p>
          <a:p>
            <a:pPr marL="800100" lvl="1" indent="-342900"/>
            <a:r>
              <a:rPr lang="en-US" sz="2400">
                <a:latin typeface="Arial" panose="020B0604020202020204" pitchFamily="34" charset="0"/>
                <a:cs typeface="Arial" panose="020B0604020202020204" pitchFamily="34" charset="0"/>
              </a:rPr>
              <a:t>Use assertion statements to improve code quality.</a:t>
            </a: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800100" lvl="1" indent="-342900"/>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4">
            <a:extLst>
              <a:ext uri="{FF2B5EF4-FFF2-40B4-BE49-F238E27FC236}">
                <a16:creationId xmlns:a16="http://schemas.microsoft.com/office/drawing/2014/main" id="{DBABB636-83B7-457C-AF71-27660F9E556F}"/>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87B941CE-23DE-4AE3-B3F8-11F05F5C35C0}" type="slidenum">
              <a:rPr lang="en-US" smtClean="0"/>
              <a:pPr/>
              <a:t>2</a:t>
            </a:fld>
            <a:endParaRPr lang="en-US"/>
          </a:p>
        </p:txBody>
      </p:sp>
      <p:pic>
        <p:nvPicPr>
          <p:cNvPr id="9" name="Picture 8">
            <a:extLst>
              <a:ext uri="{FF2B5EF4-FFF2-40B4-BE49-F238E27FC236}">
                <a16:creationId xmlns:a16="http://schemas.microsoft.com/office/drawing/2014/main" id="{0DD9E564-B76B-40A0-8B41-558D0F5A9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6786" y="1057275"/>
            <a:ext cx="3840057" cy="4743450"/>
          </a:xfrm>
          <a:prstGeom prst="rect">
            <a:avLst/>
          </a:prstGeom>
        </p:spPr>
      </p:pic>
    </p:spTree>
    <p:extLst>
      <p:ext uri="{BB962C8B-B14F-4D97-AF65-F5344CB8AC3E}">
        <p14:creationId xmlns:p14="http://schemas.microsoft.com/office/powerpoint/2010/main" val="1170830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9B962CA-9325-4F3F-9816-CD2993E0A550}"/>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5A528E85-7D48-4161-A9FB-7BC7EB9CEF1C}"/>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20</a:t>
            </a:fld>
            <a:endParaRPr lang="en-US" dirty="0"/>
          </a:p>
        </p:txBody>
      </p:sp>
      <p:sp>
        <p:nvSpPr>
          <p:cNvPr id="6" name="Title 1">
            <a:extLst>
              <a:ext uri="{FF2B5EF4-FFF2-40B4-BE49-F238E27FC236}">
                <a16:creationId xmlns:a16="http://schemas.microsoft.com/office/drawing/2014/main" id="{34552ECF-072B-4893-8AB7-566BBBEED872}"/>
              </a:ext>
            </a:extLst>
          </p:cNvPr>
          <p:cNvSpPr txBox="1">
            <a:spLocks/>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Activity 4 – Exception Sequence</a:t>
            </a:r>
          </a:p>
        </p:txBody>
      </p:sp>
      <p:sp>
        <p:nvSpPr>
          <p:cNvPr id="7" name="Content Placeholder 2">
            <a:extLst>
              <a:ext uri="{FF2B5EF4-FFF2-40B4-BE49-F238E27FC236}">
                <a16:creationId xmlns:a16="http://schemas.microsoft.com/office/drawing/2014/main" id="{FF3F9365-8324-45EF-B6E8-235FD46CF8B2}"/>
              </a:ext>
            </a:extLst>
          </p:cNvPr>
          <p:cNvSpPr txBox="1">
            <a:spLocks/>
          </p:cNvSpPr>
          <p:nvPr/>
        </p:nvSpPr>
        <p:spPr>
          <a:xfrm>
            <a:off x="409584" y="1558636"/>
            <a:ext cx="6996104" cy="4994564"/>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r>
              <a:rPr lang="en-US" sz="2400" dirty="0">
                <a:latin typeface="Arial" panose="020B0604020202020204" pitchFamily="34" charset="0"/>
                <a:cs typeface="Arial" panose="020B0604020202020204" pitchFamily="34" charset="0"/>
              </a:rPr>
              <a:t>Open the file ‘ExceptionSequenceActivity.java’ in the package </a:t>
            </a:r>
            <a:r>
              <a:rPr lang="en-US" sz="2400">
                <a:latin typeface="Arial" panose="020B0604020202020204" pitchFamily="34" charset="0"/>
                <a:cs typeface="Arial" panose="020B0604020202020204" pitchFamily="34" charset="0"/>
              </a:rPr>
              <a:t>sef.module7.activity</a:t>
            </a:r>
            <a:r>
              <a:rPr lang="en-US" sz="2400" dirty="0">
                <a:latin typeface="Arial" panose="020B0604020202020204" pitchFamily="34" charset="0"/>
                <a:cs typeface="Arial" panose="020B0604020202020204" pitchFamily="34" charset="0"/>
              </a:rPr>
              <a:t>.</a:t>
            </a:r>
          </a:p>
          <a:p>
            <a:pPr marL="800100" lvl="1" indent="-342900"/>
            <a:r>
              <a:rPr lang="en-US" sz="2400" dirty="0">
                <a:latin typeface="Arial" panose="020B0604020202020204" pitchFamily="34" charset="0"/>
                <a:cs typeface="Arial" panose="020B0604020202020204" pitchFamily="34" charset="0"/>
              </a:rPr>
              <a:t>Read the instructions and create the code to complete this program.</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B7362125-73E2-4BDC-B53B-099BF9077C09}"/>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507F13F4-D90B-405A-AC39-579B57719C40}" type="slidenum">
              <a:rPr lang="en-US" smtClean="0"/>
              <a:pPr/>
              <a:t>20</a:t>
            </a:fld>
            <a:endParaRPr lang="en-US"/>
          </a:p>
        </p:txBody>
      </p:sp>
      <p:pic>
        <p:nvPicPr>
          <p:cNvPr id="9" name="Picture 8">
            <a:extLst>
              <a:ext uri="{FF2B5EF4-FFF2-40B4-BE49-F238E27FC236}">
                <a16:creationId xmlns:a16="http://schemas.microsoft.com/office/drawing/2014/main" id="{3D188BC3-35CD-4B2A-850D-AD731CBC6C5C}"/>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2083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458FD-55C5-4373-8888-2F68BA9341D4}"/>
              </a:ext>
            </a:extLst>
          </p:cNvPr>
          <p:cNvSpPr>
            <a:spLocks noGrp="1"/>
          </p:cNvSpPr>
          <p:nvPr>
            <p:ph type="title"/>
          </p:nvPr>
        </p:nvSpPr>
        <p:spPr>
          <a:xfrm>
            <a:off x="204729" y="2626745"/>
            <a:ext cx="7040753" cy="2221454"/>
          </a:xfrm>
        </p:spPr>
        <p:txBody>
          <a:bodyPr/>
          <a:lstStyle/>
          <a:p>
            <a:r>
              <a:rPr lang="en-US" dirty="0"/>
              <a:t>Questions and Comments</a:t>
            </a:r>
          </a:p>
        </p:txBody>
      </p:sp>
    </p:spTree>
    <p:extLst>
      <p:ext uri="{BB962C8B-B14F-4D97-AF65-F5344CB8AC3E}">
        <p14:creationId xmlns:p14="http://schemas.microsoft.com/office/powerpoint/2010/main" val="338624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E42F3AA-3BB1-4E5F-85EE-552FC9978A00}"/>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55378BC3-8F6B-41A2-8995-85CD8EF3F0B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3</a:t>
            </a:fld>
            <a:endParaRPr lang="en-US" dirty="0"/>
          </a:p>
        </p:txBody>
      </p:sp>
      <p:sp>
        <p:nvSpPr>
          <p:cNvPr id="6" name="Rectangle 2">
            <a:extLst>
              <a:ext uri="{FF2B5EF4-FFF2-40B4-BE49-F238E27FC236}">
                <a16:creationId xmlns:a16="http://schemas.microsoft.com/office/drawing/2014/main" id="{2511D634-9D15-404E-B7CB-D6DC4C29DB9A}"/>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Exceptions</a:t>
            </a:r>
          </a:p>
        </p:txBody>
      </p:sp>
      <p:sp>
        <p:nvSpPr>
          <p:cNvPr id="7" name="Rectangle 3">
            <a:extLst>
              <a:ext uri="{FF2B5EF4-FFF2-40B4-BE49-F238E27FC236}">
                <a16:creationId xmlns:a16="http://schemas.microsoft.com/office/drawing/2014/main" id="{F1DEDF79-2F22-4007-BF34-25157909DC8A}"/>
              </a:ext>
            </a:extLst>
          </p:cNvPr>
          <p:cNvSpPr txBox="1">
            <a:spLocks noChangeArrowheads="1"/>
          </p:cNvSpPr>
          <p:nvPr/>
        </p:nvSpPr>
        <p:spPr>
          <a:xfrm>
            <a:off x="436879" y="1941705"/>
            <a:ext cx="9974811"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Exception is:</a:t>
            </a:r>
          </a:p>
          <a:p>
            <a:pPr marL="619125" lvl="1" indent="-342900"/>
            <a:r>
              <a:rPr lang="en-US" sz="2400" dirty="0">
                <a:latin typeface="Arial" panose="020B0604020202020204" pitchFamily="34" charset="0"/>
                <a:cs typeface="Arial" panose="020B0604020202020204" pitchFamily="34" charset="0"/>
              </a:rPr>
              <a:t>An event during program execution that prevents the program from continuing normally.</a:t>
            </a:r>
          </a:p>
          <a:p>
            <a:pPr marL="619125" lvl="1" indent="-342900"/>
            <a:r>
              <a:rPr lang="en-US" sz="2400" dirty="0">
                <a:latin typeface="Arial" panose="020B0604020202020204" pitchFamily="34" charset="0"/>
                <a:cs typeface="Arial" panose="020B0604020202020204" pitchFamily="34" charset="0"/>
              </a:rPr>
              <a:t>An error condition that changes the normal flow of control in a program.</a:t>
            </a:r>
          </a:p>
          <a:p>
            <a:pPr marL="619125" lvl="1" indent="-342900"/>
            <a:r>
              <a:rPr lang="en-US" sz="2400" dirty="0">
                <a:latin typeface="Arial" panose="020B0604020202020204" pitchFamily="34" charset="0"/>
                <a:cs typeface="Arial" panose="020B0604020202020204" pitchFamily="34" charset="0"/>
              </a:rPr>
              <a:t>A signal that some unexpected condition has occurred in the program.</a:t>
            </a:r>
          </a:p>
          <a:p>
            <a:pPr marL="619125" lvl="1" indent="-342900"/>
            <a:r>
              <a:rPr lang="en-US" sz="2400" dirty="0">
                <a:latin typeface="Arial" panose="020B0604020202020204" pitchFamily="34" charset="0"/>
                <a:cs typeface="Arial" panose="020B0604020202020204" pitchFamily="34" charset="0"/>
              </a:rPr>
              <a:t>Classified as Checked, Unchecked, and Errors.</a:t>
            </a:r>
          </a:p>
        </p:txBody>
      </p:sp>
      <p:sp>
        <p:nvSpPr>
          <p:cNvPr id="8" name="Slide Number Placeholder 3">
            <a:extLst>
              <a:ext uri="{FF2B5EF4-FFF2-40B4-BE49-F238E27FC236}">
                <a16:creationId xmlns:a16="http://schemas.microsoft.com/office/drawing/2014/main" id="{20480FED-2E6B-4BDA-86A8-04B0AF3BFBF0}"/>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E3ABC4E9-ECD7-45C6-A762-63D91D7DFF2D}" type="slidenum">
              <a:rPr lang="en-US" smtClean="0"/>
              <a:pPr/>
              <a:t>3</a:t>
            </a:fld>
            <a:endParaRPr lang="en-US"/>
          </a:p>
        </p:txBody>
      </p:sp>
    </p:spTree>
    <p:extLst>
      <p:ext uri="{BB962C8B-B14F-4D97-AF65-F5344CB8AC3E}">
        <p14:creationId xmlns:p14="http://schemas.microsoft.com/office/powerpoint/2010/main" val="85761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58B0A95-30FA-469B-9A6A-4175B1B8C367}"/>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D72F1620-0D26-4899-BB63-955DF04E16FD}"/>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4</a:t>
            </a:fld>
            <a:endParaRPr lang="en-US" dirty="0"/>
          </a:p>
        </p:txBody>
      </p:sp>
      <p:sp>
        <p:nvSpPr>
          <p:cNvPr id="6" name="Rectangle 2">
            <a:extLst>
              <a:ext uri="{FF2B5EF4-FFF2-40B4-BE49-F238E27FC236}">
                <a16:creationId xmlns:a16="http://schemas.microsoft.com/office/drawing/2014/main" id="{DF0CF655-EC6B-41C7-96A3-AE4548075ADF}"/>
              </a:ext>
            </a:extLst>
          </p:cNvPr>
          <p:cNvSpPr txBox="1">
            <a:spLocks noChangeArrowheads="1"/>
          </p:cNvSpPr>
          <p:nvPr/>
        </p:nvSpPr>
        <p:spPr>
          <a:xfrm>
            <a:off x="436879" y="1941705"/>
            <a:ext cx="10639829" cy="4110303"/>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spcBef>
                <a:spcPct val="0"/>
              </a:spcBef>
              <a:spcAft>
                <a:spcPts val="600"/>
              </a:spcAft>
              <a:buClr>
                <a:srgbClr val="000000"/>
              </a:buClr>
              <a:buFont typeface="Arial" panose="020B0604020202020204" pitchFamily="34" charset="0"/>
              <a:buChar char="•"/>
              <a:defRPr/>
            </a:pPr>
            <a:r>
              <a:rPr lang="en-US" sz="2400" dirty="0">
                <a:latin typeface="Arial" panose="020B0604020202020204" pitchFamily="34" charset="0"/>
                <a:cs typeface="Arial" panose="020B0604020202020204" pitchFamily="34" charset="0"/>
              </a:rPr>
              <a:t>The exception handling mechanism is built around the </a:t>
            </a:r>
            <a:r>
              <a:rPr lang="en-US" sz="2400" b="1" dirty="0">
                <a:latin typeface="Arial" panose="020B0604020202020204" pitchFamily="34" charset="0"/>
                <a:cs typeface="Arial" panose="020B0604020202020204" pitchFamily="34" charset="0"/>
              </a:rPr>
              <a:t>throw-and-catch paradigm:</a:t>
            </a:r>
          </a:p>
          <a:p>
            <a:pPr marL="619125" lvl="1" indent="-342900">
              <a:spcBef>
                <a:spcPct val="0"/>
              </a:spcBef>
              <a:spcAft>
                <a:spcPts val="600"/>
              </a:spcAft>
              <a:buClr>
                <a:srgbClr val="000000"/>
              </a:buClr>
              <a:buFont typeface="Wingdings" pitchFamily="2" charset="2"/>
              <a:buChar char="Ø"/>
              <a:defRPr/>
            </a:pPr>
            <a:r>
              <a:rPr lang="en-US" sz="2400" b="1" dirty="0">
                <a:latin typeface="Arial" panose="020B0604020202020204" pitchFamily="34" charset="0"/>
                <a:cs typeface="Arial" panose="020B0604020202020204" pitchFamily="34" charset="0"/>
              </a:rPr>
              <a:t>‘to throw’ means an exception has occurred.</a:t>
            </a:r>
          </a:p>
          <a:p>
            <a:pPr marL="619125" lvl="1" indent="-342900">
              <a:spcBef>
                <a:spcPct val="0"/>
              </a:spcBef>
              <a:spcAft>
                <a:spcPts val="600"/>
              </a:spcAft>
              <a:buClr>
                <a:srgbClr val="000000"/>
              </a:buClr>
              <a:buFont typeface="Wingdings" pitchFamily="2" charset="2"/>
              <a:buChar char="Ø"/>
              <a:defRPr/>
            </a:pPr>
            <a:r>
              <a:rPr lang="en-US" sz="2400" b="1" dirty="0">
                <a:latin typeface="Arial" panose="020B0604020202020204" pitchFamily="34" charset="0"/>
                <a:cs typeface="Arial" panose="020B0604020202020204" pitchFamily="34" charset="0"/>
              </a:rPr>
              <a:t>‘to catch’ means to deal with, or handle an exception.</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defRPr/>
            </a:pPr>
            <a:r>
              <a:rPr lang="en-US" sz="2400" dirty="0">
                <a:latin typeface="Arial" panose="020B0604020202020204" pitchFamily="34" charset="0"/>
                <a:cs typeface="Arial" panose="020B0604020202020204" pitchFamily="34" charset="0"/>
              </a:rPr>
              <a:t>If an exception is not caught, it is </a:t>
            </a:r>
            <a:r>
              <a:rPr lang="en-US" sz="2400" b="1" dirty="0">
                <a:latin typeface="Arial" panose="020B0604020202020204" pitchFamily="34" charset="0"/>
                <a:cs typeface="Arial" panose="020B0604020202020204" pitchFamily="34" charset="0"/>
              </a:rPr>
              <a:t>propagated</a:t>
            </a:r>
            <a:r>
              <a:rPr lang="en-US" sz="2400" dirty="0">
                <a:latin typeface="Arial" panose="020B0604020202020204" pitchFamily="34" charset="0"/>
                <a:cs typeface="Arial" panose="020B0604020202020204" pitchFamily="34" charset="0"/>
              </a:rPr>
              <a:t> to the call stack until a handler is found.</a:t>
            </a:r>
          </a:p>
          <a:p>
            <a:pPr marL="571500" lvl="1" indent="-342900">
              <a:defRPr/>
            </a:pPr>
            <a:r>
              <a:rPr lang="en-US" sz="2400" dirty="0">
                <a:latin typeface="Arial" panose="020B0604020202020204" pitchFamily="34" charset="0"/>
                <a:cs typeface="Arial" panose="020B0604020202020204" pitchFamily="34" charset="0"/>
              </a:rPr>
              <a:t>Meaning of above statement: An exception propagates from method to method, up the call stack, until it's caught. So if a() calls b(), which calls c(), which calls d(), and if d() throws an exception, the exception will propagate from d to c to b to a, unless one of these methods catches the exception.</a:t>
            </a:r>
          </a:p>
          <a:p>
            <a:pPr marL="342900" indent="-342900">
              <a:buFont typeface="Arial" panose="020B0604020202020204" pitchFamily="34" charset="0"/>
              <a:buChar char="•"/>
              <a:defRP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C111E078-9556-4EF6-8FBC-84539C59223B}"/>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Handling Exceptions</a:t>
            </a:r>
            <a:endParaRPr lang="en-US" dirty="0"/>
          </a:p>
        </p:txBody>
      </p:sp>
      <p:sp>
        <p:nvSpPr>
          <p:cNvPr id="8" name="Slide Number Placeholder 3">
            <a:extLst>
              <a:ext uri="{FF2B5EF4-FFF2-40B4-BE49-F238E27FC236}">
                <a16:creationId xmlns:a16="http://schemas.microsoft.com/office/drawing/2014/main" id="{DB01ED87-E818-4474-BD8A-7DDE03226BB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B93A8746-8B7D-40E5-9A3E-7961EEE2A256}" type="slidenum">
              <a:rPr lang="en-US" smtClean="0"/>
              <a:pPr/>
              <a:t>4</a:t>
            </a:fld>
            <a:endParaRPr lang="en-US"/>
          </a:p>
        </p:txBody>
      </p:sp>
    </p:spTree>
    <p:extLst>
      <p:ext uri="{BB962C8B-B14F-4D97-AF65-F5344CB8AC3E}">
        <p14:creationId xmlns:p14="http://schemas.microsoft.com/office/powerpoint/2010/main" val="356235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6443B05-0608-4FCA-AEE3-E8BAE8CE83B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7BAC60F7-E8F1-40C5-A4FB-EDE04F3232D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5</a:t>
            </a:fld>
            <a:endParaRPr lang="en-US" dirty="0"/>
          </a:p>
        </p:txBody>
      </p:sp>
      <p:sp>
        <p:nvSpPr>
          <p:cNvPr id="6" name="Rectangle 2">
            <a:extLst>
              <a:ext uri="{FF2B5EF4-FFF2-40B4-BE49-F238E27FC236}">
                <a16:creationId xmlns:a16="http://schemas.microsoft.com/office/drawing/2014/main" id="{7BF41780-8DA9-4A1F-BDD7-58B13DCBF79B}"/>
              </a:ext>
            </a:extLst>
          </p:cNvPr>
          <p:cNvSpPr>
            <a:spLocks noChangeArrowheads="1"/>
          </p:cNvSpPr>
          <p:nvPr/>
        </p:nvSpPr>
        <p:spPr bwMode="auto">
          <a:xfrm>
            <a:off x="1970085" y="3938998"/>
            <a:ext cx="3457578" cy="572874"/>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7" name="Rectangle 3">
            <a:extLst>
              <a:ext uri="{FF2B5EF4-FFF2-40B4-BE49-F238E27FC236}">
                <a16:creationId xmlns:a16="http://schemas.microsoft.com/office/drawing/2014/main" id="{CAB6E12A-9DF7-4A0B-BD1F-269C83AEB9F7}"/>
              </a:ext>
            </a:extLst>
          </p:cNvPr>
          <p:cNvSpPr>
            <a:spLocks noChangeArrowheads="1"/>
          </p:cNvSpPr>
          <p:nvPr/>
        </p:nvSpPr>
        <p:spPr bwMode="auto">
          <a:xfrm>
            <a:off x="1970085" y="3137854"/>
            <a:ext cx="3449637"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8" name="Rectangle 4">
            <a:extLst>
              <a:ext uri="{FF2B5EF4-FFF2-40B4-BE49-F238E27FC236}">
                <a16:creationId xmlns:a16="http://schemas.microsoft.com/office/drawing/2014/main" id="{613D3E5A-436F-4686-A272-58D85197A3FE}"/>
              </a:ext>
            </a:extLst>
          </p:cNvPr>
          <p:cNvSpPr>
            <a:spLocks noChangeArrowheads="1"/>
          </p:cNvSpPr>
          <p:nvPr/>
        </p:nvSpPr>
        <p:spPr bwMode="auto">
          <a:xfrm>
            <a:off x="1970087" y="2397429"/>
            <a:ext cx="3449636" cy="504067"/>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9" name="Rectangle 5">
            <a:extLst>
              <a:ext uri="{FF2B5EF4-FFF2-40B4-BE49-F238E27FC236}">
                <a16:creationId xmlns:a16="http://schemas.microsoft.com/office/drawing/2014/main" id="{16CB6F53-81E1-42B3-A66E-DA56830CF8B0}"/>
              </a:ext>
            </a:extLst>
          </p:cNvPr>
          <p:cNvSpPr>
            <a:spLocks noChangeArrowheads="1"/>
          </p:cNvSpPr>
          <p:nvPr/>
        </p:nvSpPr>
        <p:spPr bwMode="auto">
          <a:xfrm>
            <a:off x="1835150" y="1270001"/>
            <a:ext cx="3595688" cy="4310063"/>
          </a:xfrm>
          <a:prstGeom prst="rect">
            <a:avLst/>
          </a:prstGeom>
          <a:noFill/>
          <a:ln w="12700">
            <a:solidFill>
              <a:schemeClr val="tx1"/>
            </a:solidFill>
            <a:miter lim="800000"/>
            <a:headEnd/>
            <a:tailEnd/>
          </a:ln>
        </p:spPr>
        <p:txBody>
          <a:bodyPr lIns="90488" tIns="44450" rIns="90488" bIns="44450"/>
          <a:lstStyle/>
          <a:p>
            <a:pPr marL="274638" indent="-274638">
              <a:spcBef>
                <a:spcPct val="20000"/>
              </a:spcBef>
              <a:buClr>
                <a:schemeClr val="tx1"/>
              </a:buClr>
            </a:pPr>
            <a:r>
              <a:rPr lang="en-US" sz="1100" b="1" dirty="0">
                <a:solidFill>
                  <a:srgbClr val="993366"/>
                </a:solidFill>
                <a:latin typeface="Courier New" pitchFamily="49" charset="0"/>
              </a:rPr>
              <a:t>try</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008000"/>
                </a:solidFill>
                <a:latin typeface="Courier New" pitchFamily="49" charset="0"/>
              </a:rPr>
              <a:t>/*</a:t>
            </a:r>
          </a:p>
          <a:p>
            <a:pPr marL="274638" indent="-274638">
              <a:spcBef>
                <a:spcPct val="20000"/>
              </a:spcBef>
              <a:buClr>
                <a:schemeClr val="tx1"/>
              </a:buClr>
            </a:pPr>
            <a:r>
              <a:rPr lang="en-US" sz="1100" b="1" dirty="0">
                <a:solidFill>
                  <a:srgbClr val="008000"/>
                </a:solidFill>
                <a:latin typeface="Courier New" pitchFamily="49" charset="0"/>
              </a:rPr>
              <a:t>	 * some codes to test here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SQLException</a:t>
            </a:r>
            <a:r>
              <a:rPr lang="en-US" sz="1100" b="1" dirty="0">
                <a:solidFill>
                  <a:srgbClr val="000000"/>
                </a:solidFill>
                <a:latin typeface="Courier New" pitchFamily="49" charset="0"/>
              </a:rPr>
              <a:t> </a:t>
            </a:r>
            <a:r>
              <a:rPr lang="en-US" sz="1100" b="1" i="1" dirty="0" err="1">
                <a:solidFill>
                  <a:srgbClr val="000000"/>
                </a:solidFill>
                <a:latin typeface="Courier New" pitchFamily="49" charset="0"/>
              </a:rPr>
              <a:t>sx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Exception1</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dirty="0" err="1">
                <a:solidFill>
                  <a:srgbClr val="000000"/>
                </a:solidFill>
                <a:latin typeface="Courier New" pitchFamily="49" charset="0"/>
              </a:rPr>
              <a:t>IOException</a:t>
            </a:r>
            <a:r>
              <a:rPr lang="en-US" sz="1100" b="1" dirty="0">
                <a:solidFill>
                  <a:srgbClr val="000000"/>
                </a:solidFill>
                <a:latin typeface="Courier New" pitchFamily="49" charset="0"/>
              </a:rPr>
              <a:t> </a:t>
            </a:r>
            <a:r>
              <a:rPr lang="en-US" sz="1100" b="1" i="1" dirty="0">
                <a:solidFill>
                  <a:srgbClr val="000000"/>
                </a:solidFill>
                <a:latin typeface="Courier New" pitchFamily="49" charset="0"/>
              </a:rPr>
              <a:t>ix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Exception2</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catch</a:t>
            </a:r>
            <a:r>
              <a:rPr lang="en-US" sz="1100" b="1" dirty="0">
                <a:solidFill>
                  <a:srgbClr val="000000"/>
                </a:solidFill>
                <a:latin typeface="Courier New" pitchFamily="49" charset="0"/>
              </a:rPr>
              <a:t> (</a:t>
            </a:r>
            <a:r>
              <a:rPr lang="en-US" sz="1100" b="1" i="1" dirty="0">
                <a:solidFill>
                  <a:srgbClr val="000000"/>
                </a:solidFill>
                <a:latin typeface="Courier New" pitchFamily="49" charset="0"/>
              </a:rPr>
              <a:t>Exception ex</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handle </a:t>
            </a:r>
            <a:r>
              <a:rPr lang="en-US" sz="1100" b="1" i="1" dirty="0">
                <a:solidFill>
                  <a:srgbClr val="008000"/>
                </a:solidFill>
                <a:latin typeface="Courier New" pitchFamily="49" charset="0"/>
              </a:rPr>
              <a:t>Exception3</a:t>
            </a:r>
            <a:r>
              <a:rPr lang="en-US" sz="1100" b="1" dirty="0">
                <a:solidFill>
                  <a:srgbClr val="008000"/>
                </a:solidFill>
                <a:latin typeface="Courier New" pitchFamily="49" charset="0"/>
              </a:rPr>
              <a:t>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 </a:t>
            </a:r>
            <a:r>
              <a:rPr lang="en-US" sz="1100" b="1" dirty="0">
                <a:solidFill>
                  <a:srgbClr val="993366"/>
                </a:solidFill>
                <a:latin typeface="Courier New" pitchFamily="49" charset="0"/>
              </a:rPr>
              <a:t>finally</a:t>
            </a:r>
            <a:r>
              <a:rPr lang="en-US" sz="1100" b="1" dirty="0">
                <a:solidFill>
                  <a:srgbClr val="000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8000"/>
                </a:solidFill>
                <a:latin typeface="Courier New" pitchFamily="49" charset="0"/>
              </a:rPr>
              <a:t>	 * always execute codes here</a:t>
            </a:r>
          </a:p>
          <a:p>
            <a:pPr marL="274638" indent="-274638">
              <a:spcBef>
                <a:spcPct val="20000"/>
              </a:spcBef>
              <a:buClr>
                <a:schemeClr val="tx1"/>
              </a:buClr>
            </a:pPr>
            <a:r>
              <a:rPr lang="en-US" sz="1100" b="1" dirty="0">
                <a:solidFill>
                  <a:srgbClr val="008000"/>
                </a:solidFill>
                <a:latin typeface="Courier New" pitchFamily="49" charset="0"/>
              </a:rPr>
              <a:t>	 */</a:t>
            </a:r>
          </a:p>
          <a:p>
            <a:pPr marL="274638" indent="-274638">
              <a:spcBef>
                <a:spcPct val="20000"/>
              </a:spcBef>
              <a:buClr>
                <a:schemeClr val="tx1"/>
              </a:buClr>
            </a:pPr>
            <a:r>
              <a:rPr lang="en-US" sz="1100" b="1" dirty="0">
                <a:solidFill>
                  <a:srgbClr val="000000"/>
                </a:solidFill>
                <a:latin typeface="Courier New" pitchFamily="49" charset="0"/>
              </a:rPr>
              <a:t>}</a:t>
            </a:r>
          </a:p>
        </p:txBody>
      </p:sp>
      <p:sp>
        <p:nvSpPr>
          <p:cNvPr id="10" name="AutoShape 6">
            <a:extLst>
              <a:ext uri="{FF2B5EF4-FFF2-40B4-BE49-F238E27FC236}">
                <a16:creationId xmlns:a16="http://schemas.microsoft.com/office/drawing/2014/main" id="{8500E9B9-75F6-4E23-BA19-E3C620770D01}"/>
              </a:ext>
            </a:extLst>
          </p:cNvPr>
          <p:cNvSpPr>
            <a:spLocks/>
          </p:cNvSpPr>
          <p:nvPr/>
        </p:nvSpPr>
        <p:spPr bwMode="auto">
          <a:xfrm>
            <a:off x="6497639" y="1812925"/>
            <a:ext cx="3182937" cy="736600"/>
          </a:xfrm>
          <a:prstGeom prst="accentBorderCallout2">
            <a:avLst>
              <a:gd name="adj1" fmla="val 28488"/>
              <a:gd name="adj2" fmla="val -2394"/>
              <a:gd name="adj3" fmla="val 26636"/>
              <a:gd name="adj4" fmla="val -71887"/>
              <a:gd name="adj5" fmla="val -51430"/>
              <a:gd name="adj6" fmla="val -132059"/>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b="1" dirty="0"/>
              <a:t>Try block </a:t>
            </a:r>
            <a:r>
              <a:rPr lang="en-US" sz="1400" dirty="0"/>
              <a:t>encloses the context where a possible exception can be thrown </a:t>
            </a:r>
          </a:p>
        </p:txBody>
      </p:sp>
      <p:sp>
        <p:nvSpPr>
          <p:cNvPr id="11" name="AutoShape 7">
            <a:extLst>
              <a:ext uri="{FF2B5EF4-FFF2-40B4-BE49-F238E27FC236}">
                <a16:creationId xmlns:a16="http://schemas.microsoft.com/office/drawing/2014/main" id="{DA3F9993-A57E-41FB-BDC3-93D1812AE621}"/>
              </a:ext>
            </a:extLst>
          </p:cNvPr>
          <p:cNvSpPr>
            <a:spLocks/>
          </p:cNvSpPr>
          <p:nvPr/>
        </p:nvSpPr>
        <p:spPr bwMode="auto">
          <a:xfrm>
            <a:off x="6510338" y="2668588"/>
            <a:ext cx="3194050" cy="736600"/>
          </a:xfrm>
          <a:prstGeom prst="accentBorderCallout2">
            <a:avLst>
              <a:gd name="adj1" fmla="val 28489"/>
              <a:gd name="adj2" fmla="val -2384"/>
              <a:gd name="adj3" fmla="val 28489"/>
              <a:gd name="adj4" fmla="val -73273"/>
              <a:gd name="adj5" fmla="val -40918"/>
              <a:gd name="adj6" fmla="val -133078"/>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Each </a:t>
            </a:r>
            <a:r>
              <a:rPr lang="en-US" sz="1400" b="1" dirty="0"/>
              <a:t>Catch() block</a:t>
            </a:r>
            <a:r>
              <a:rPr lang="en-US" sz="1400" dirty="0"/>
              <a:t> is an exception handler and can appear several times</a:t>
            </a:r>
            <a:r>
              <a:rPr lang="en-US" sz="1400" b="1" dirty="0"/>
              <a:t> </a:t>
            </a:r>
          </a:p>
        </p:txBody>
      </p:sp>
      <p:sp>
        <p:nvSpPr>
          <p:cNvPr id="12" name="AutoShape 8">
            <a:extLst>
              <a:ext uri="{FF2B5EF4-FFF2-40B4-BE49-F238E27FC236}">
                <a16:creationId xmlns:a16="http://schemas.microsoft.com/office/drawing/2014/main" id="{8CCA4AD1-33EE-4FB0-A47C-966BB6E1117E}"/>
              </a:ext>
            </a:extLst>
          </p:cNvPr>
          <p:cNvSpPr>
            <a:spLocks/>
          </p:cNvSpPr>
          <p:nvPr/>
        </p:nvSpPr>
        <p:spPr bwMode="auto">
          <a:xfrm>
            <a:off x="6523039" y="3595688"/>
            <a:ext cx="3157537" cy="747712"/>
          </a:xfrm>
          <a:prstGeom prst="accentBorderCallout2">
            <a:avLst>
              <a:gd name="adj1" fmla="val 9704"/>
              <a:gd name="adj2" fmla="val -2361"/>
              <a:gd name="adj3" fmla="val 11529"/>
              <a:gd name="adj4" fmla="val -76093"/>
              <a:gd name="adj5" fmla="val 179981"/>
              <a:gd name="adj6" fmla="val -127044"/>
            </a:avLst>
          </a:prstGeom>
          <a:solidFill>
            <a:srgbClr val="CCFFFF">
              <a:alpha val="45097"/>
            </a:srgbClr>
          </a:solidFill>
          <a:ln w="19050" algn="ctr">
            <a:solidFill>
              <a:schemeClr val="tx1"/>
            </a:solidFill>
            <a:miter lim="800000"/>
            <a:headEnd/>
            <a:tailEnd/>
          </a:ln>
        </p:spPr>
        <p:txBody>
          <a:bodyPr/>
          <a:lstStyle/>
          <a:p>
            <a:pPr eaLnBrk="0" hangingPunct="0">
              <a:spcBef>
                <a:spcPct val="50000"/>
              </a:spcBef>
              <a:defRPr/>
            </a:pPr>
            <a:r>
              <a:rPr lang="en-US" sz="1400" dirty="0"/>
              <a:t>An optional </a:t>
            </a:r>
            <a:r>
              <a:rPr lang="en-US" sz="1400" b="1" dirty="0"/>
              <a:t>Finally block </a:t>
            </a:r>
            <a:r>
              <a:rPr lang="en-US" sz="1400" dirty="0"/>
              <a:t>is always executed before exiting the </a:t>
            </a:r>
            <a:r>
              <a:rPr lang="en-US" sz="1400" b="1" dirty="0"/>
              <a:t>Try </a:t>
            </a:r>
            <a:r>
              <a:rPr lang="en-US" sz="1400" dirty="0"/>
              <a:t>statement</a:t>
            </a:r>
            <a:r>
              <a:rPr lang="en-US" sz="1400" b="1" dirty="0"/>
              <a:t>. </a:t>
            </a:r>
            <a:endParaRPr lang="en-US" dirty="0"/>
          </a:p>
        </p:txBody>
      </p:sp>
      <p:sp>
        <p:nvSpPr>
          <p:cNvPr id="13" name="Rectangle 9">
            <a:extLst>
              <a:ext uri="{FF2B5EF4-FFF2-40B4-BE49-F238E27FC236}">
                <a16:creationId xmlns:a16="http://schemas.microsoft.com/office/drawing/2014/main" id="{173A565A-6D68-4B96-A01E-3B3F9B8D6B32}"/>
              </a:ext>
            </a:extLst>
          </p:cNvPr>
          <p:cNvSpPr>
            <a:spLocks noChangeArrowheads="1"/>
          </p:cNvSpPr>
          <p:nvPr/>
        </p:nvSpPr>
        <p:spPr bwMode="auto">
          <a:xfrm>
            <a:off x="1978025" y="1541008"/>
            <a:ext cx="3449638" cy="34037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14" name="Rectangle 10">
            <a:extLst>
              <a:ext uri="{FF2B5EF4-FFF2-40B4-BE49-F238E27FC236}">
                <a16:creationId xmlns:a16="http://schemas.microsoft.com/office/drawing/2014/main" id="{DBCC5602-4EEA-4F41-95F6-A735E500D82F}"/>
              </a:ext>
            </a:extLst>
          </p:cNvPr>
          <p:cNvSpPr>
            <a:spLocks noChangeArrowheads="1"/>
          </p:cNvSpPr>
          <p:nvPr/>
        </p:nvSpPr>
        <p:spPr bwMode="auto">
          <a:xfrm>
            <a:off x="1970084" y="4748230"/>
            <a:ext cx="3449639" cy="530405"/>
          </a:xfrm>
          <a:prstGeom prst="rect">
            <a:avLst/>
          </a:prstGeom>
          <a:solidFill>
            <a:srgbClr val="C0C0C0">
              <a:alpha val="25098"/>
            </a:srgbClr>
          </a:solidFill>
          <a:ln w="19050" algn="ctr">
            <a:noFill/>
            <a:miter lim="800000"/>
            <a:headEnd/>
            <a:tailEnd/>
          </a:ln>
        </p:spPr>
        <p:txBody>
          <a:bodyPr wrap="square" anchor="ctr">
            <a:spAutoFit/>
          </a:bodyPr>
          <a:lstStyle/>
          <a:p>
            <a:pPr algn="ctr">
              <a:lnSpc>
                <a:spcPct val="80000"/>
              </a:lnSpc>
              <a:spcBef>
                <a:spcPct val="20000"/>
              </a:spcBef>
              <a:buClr>
                <a:schemeClr val="hlink"/>
              </a:buClr>
            </a:pPr>
            <a:endParaRPr lang="en-US"/>
          </a:p>
        </p:txBody>
      </p:sp>
      <p:sp>
        <p:nvSpPr>
          <p:cNvPr id="15" name="Rectangle 11">
            <a:extLst>
              <a:ext uri="{FF2B5EF4-FFF2-40B4-BE49-F238E27FC236}">
                <a16:creationId xmlns:a16="http://schemas.microsoft.com/office/drawing/2014/main" id="{FA377FF8-0B7F-4F18-A529-931256621113}"/>
              </a:ext>
            </a:extLst>
          </p:cNvPr>
          <p:cNvSpPr txBox="1">
            <a:spLocks noChangeArrowheads="1"/>
          </p:cNvSpPr>
          <p:nvPr/>
        </p:nvSpPr>
        <p:spPr>
          <a:xfrm>
            <a:off x="409584" y="377177"/>
            <a:ext cx="989646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Using try-catch-finally Blocks</a:t>
            </a:r>
            <a:endParaRPr lang="en-US" dirty="0"/>
          </a:p>
        </p:txBody>
      </p:sp>
      <p:sp>
        <p:nvSpPr>
          <p:cNvPr id="16" name="Content Placeholder 9">
            <a:extLst>
              <a:ext uri="{FF2B5EF4-FFF2-40B4-BE49-F238E27FC236}">
                <a16:creationId xmlns:a16="http://schemas.microsoft.com/office/drawing/2014/main" id="{6C854BBC-01A6-46AD-BDDF-226A08E90EB2}"/>
              </a:ext>
            </a:extLst>
          </p:cNvPr>
          <p:cNvSpPr txBox="1">
            <a:spLocks/>
          </p:cNvSpPr>
          <p:nvPr/>
        </p:nvSpPr>
        <p:spPr bwMode="gray">
          <a:xfrm>
            <a:off x="2420938" y="5980114"/>
            <a:ext cx="7885112" cy="32702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TryCatchFinallySample.java sample code.</a:t>
            </a:r>
            <a:endParaRPr lang="en-IN" sz="1200" kern="0" dirty="0">
              <a:solidFill>
                <a:srgbClr val="000000"/>
              </a:solidFill>
              <a:latin typeface="Arial"/>
            </a:endParaRPr>
          </a:p>
          <a:p>
            <a:pPr marL="231775" indent="-231775" eaLnBrk="0" hangingPunct="0">
              <a:spcBef>
                <a:spcPct val="20000"/>
              </a:spcBef>
              <a:buClr>
                <a:srgbClr val="000000"/>
              </a:buClr>
              <a:defRPr/>
            </a:pPr>
            <a:endParaRPr lang="en-IN" sz="1200" kern="0" dirty="0">
              <a:solidFill>
                <a:srgbClr val="000000"/>
              </a:solidFill>
              <a:latin typeface="Arial"/>
            </a:endParaRPr>
          </a:p>
        </p:txBody>
      </p:sp>
      <p:sp>
        <p:nvSpPr>
          <p:cNvPr id="17" name="Rounded Rectangle 14">
            <a:extLst>
              <a:ext uri="{FF2B5EF4-FFF2-40B4-BE49-F238E27FC236}">
                <a16:creationId xmlns:a16="http://schemas.microsoft.com/office/drawing/2014/main" id="{2280AFEA-BB6C-4164-A5B0-102BEF87FCC6}"/>
              </a:ext>
            </a:extLst>
          </p:cNvPr>
          <p:cNvSpPr/>
          <p:nvPr/>
        </p:nvSpPr>
        <p:spPr bwMode="auto">
          <a:xfrm>
            <a:off x="1981200" y="5963219"/>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8" name="Slide Number Placeholder 15">
            <a:extLst>
              <a:ext uri="{FF2B5EF4-FFF2-40B4-BE49-F238E27FC236}">
                <a16:creationId xmlns:a16="http://schemas.microsoft.com/office/drawing/2014/main" id="{BC7216A5-DB05-4C07-A730-4692ED62FE45}"/>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622C4D0-5D77-4F4A-8070-E81017FFAC17}" type="slidenum">
              <a:rPr lang="en-US" smtClean="0"/>
              <a:pPr/>
              <a:t>5</a:t>
            </a:fld>
            <a:endParaRPr lang="en-US"/>
          </a:p>
        </p:txBody>
      </p:sp>
    </p:spTree>
    <p:extLst>
      <p:ext uri="{BB962C8B-B14F-4D97-AF65-F5344CB8AC3E}">
        <p14:creationId xmlns:p14="http://schemas.microsoft.com/office/powerpoint/2010/main" val="101497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10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5C5CD2-D9B2-4C27-ABBA-5D63C077081C}"/>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6C128EB3-0228-47EA-9E87-7269C28B4DBF}"/>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6</a:t>
            </a:fld>
            <a:endParaRPr lang="en-US" dirty="0"/>
          </a:p>
        </p:txBody>
      </p:sp>
      <p:sp>
        <p:nvSpPr>
          <p:cNvPr id="6" name="Rectangle 2">
            <a:extLst>
              <a:ext uri="{FF2B5EF4-FFF2-40B4-BE49-F238E27FC236}">
                <a16:creationId xmlns:a16="http://schemas.microsoft.com/office/drawing/2014/main" id="{25B08266-DD9F-44D2-BD6B-EA9FC816ECE9}"/>
              </a:ext>
            </a:extLst>
          </p:cNvPr>
          <p:cNvSpPr txBox="1">
            <a:spLocks noChangeArrowheads="1"/>
          </p:cNvSpPr>
          <p:nvPr/>
        </p:nvSpPr>
        <p:spPr>
          <a:xfrm>
            <a:off x="409584" y="1639064"/>
            <a:ext cx="9725016" cy="4790312"/>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Isolate code that might throw an exception in the </a:t>
            </a:r>
            <a:r>
              <a:rPr lang="en-US" sz="2400" b="1">
                <a:solidFill>
                  <a:srgbClr val="993366"/>
                </a:solidFill>
                <a:latin typeface="Arial" panose="020B0604020202020204" pitchFamily="34" charset="0"/>
                <a:cs typeface="Arial" panose="020B0604020202020204" pitchFamily="34" charset="0"/>
              </a:rPr>
              <a:t>try </a:t>
            </a:r>
            <a:r>
              <a:rPr lang="en-US" sz="2400">
                <a:latin typeface="Arial" panose="020B0604020202020204" pitchFamily="34" charset="0"/>
                <a:cs typeface="Arial" panose="020B0604020202020204" pitchFamily="34" charset="0"/>
              </a:rPr>
              <a:t>block.</a:t>
            </a:r>
          </a:p>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For each individual </a:t>
            </a:r>
            <a:r>
              <a:rPr lang="en-US" sz="2400" b="1">
                <a:solidFill>
                  <a:srgbClr val="993366"/>
                </a:solidFill>
                <a:latin typeface="Arial" panose="020B0604020202020204" pitchFamily="34" charset="0"/>
                <a:cs typeface="Arial" panose="020B0604020202020204" pitchFamily="34" charset="0"/>
              </a:rPr>
              <a:t>catch()</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block, you write code that is to be executed if an exception of that particular type occurs in the </a:t>
            </a:r>
            <a:r>
              <a:rPr lang="en-US" sz="2400" b="1">
                <a:latin typeface="Arial" panose="020B0604020202020204" pitchFamily="34" charset="0"/>
                <a:cs typeface="Arial" panose="020B0604020202020204" pitchFamily="34" charset="0"/>
              </a:rPr>
              <a:t>try</a:t>
            </a:r>
            <a:r>
              <a:rPr lang="en-US" sz="2400">
                <a:latin typeface="Arial" panose="020B0604020202020204" pitchFamily="34" charset="0"/>
                <a:cs typeface="Arial" panose="020B0604020202020204" pitchFamily="34" charset="0"/>
              </a:rPr>
              <a:t> block.</a:t>
            </a:r>
          </a:p>
          <a:p>
            <a:pPr marL="457200" indent="-457200">
              <a:buFont typeface="Arial" panose="020B0604020202020204" pitchFamily="34" charset="0"/>
              <a:buChar char="•"/>
            </a:pPr>
            <a:r>
              <a:rPr lang="en-US" sz="2400">
                <a:latin typeface="Arial" panose="020B0604020202020204" pitchFamily="34" charset="0"/>
                <a:cs typeface="Arial" panose="020B0604020202020204" pitchFamily="34" charset="0"/>
              </a:rPr>
              <a:t>In the </a:t>
            </a:r>
            <a:r>
              <a:rPr lang="en-US" sz="2400" b="1">
                <a:solidFill>
                  <a:srgbClr val="993366"/>
                </a:solidFill>
                <a:latin typeface="Arial" panose="020B0604020202020204" pitchFamily="34" charset="0"/>
                <a:cs typeface="Arial" panose="020B0604020202020204" pitchFamily="34" charset="0"/>
              </a:rPr>
              <a:t>finally</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block, you write code that will be run whether or not an error has occurred. This is optional.</a:t>
            </a: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7" name="Rectangle 3">
            <a:extLst>
              <a:ext uri="{FF2B5EF4-FFF2-40B4-BE49-F238E27FC236}">
                <a16:creationId xmlns:a16="http://schemas.microsoft.com/office/drawing/2014/main" id="{8EAEAD9C-3116-49E7-AE9D-C705ABB6962E}"/>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Using try-catch-finally Blocks (cont.)</a:t>
            </a:r>
          </a:p>
        </p:txBody>
      </p:sp>
      <p:sp>
        <p:nvSpPr>
          <p:cNvPr id="8" name="Slide Number Placeholder 3">
            <a:extLst>
              <a:ext uri="{FF2B5EF4-FFF2-40B4-BE49-F238E27FC236}">
                <a16:creationId xmlns:a16="http://schemas.microsoft.com/office/drawing/2014/main" id="{A6D2AB0E-0E47-45D1-9B0D-B6354A6AF07D}"/>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793949D7-7140-48DA-BE78-4C518D3DA63B}" type="slidenum">
              <a:rPr lang="en-US" smtClean="0"/>
              <a:pPr/>
              <a:t>6</a:t>
            </a:fld>
            <a:endParaRPr lang="en-US"/>
          </a:p>
        </p:txBody>
      </p:sp>
      <p:sp>
        <p:nvSpPr>
          <p:cNvPr id="9" name="Content Placeholder 9">
            <a:extLst>
              <a:ext uri="{FF2B5EF4-FFF2-40B4-BE49-F238E27FC236}">
                <a16:creationId xmlns:a16="http://schemas.microsoft.com/office/drawing/2014/main" id="{73DAA621-A716-4DCD-AD7D-56B40C48CA86}"/>
              </a:ext>
            </a:extLst>
          </p:cNvPr>
          <p:cNvSpPr txBox="1">
            <a:spLocks/>
          </p:cNvSpPr>
          <p:nvPr/>
        </p:nvSpPr>
        <p:spPr bwMode="gray">
          <a:xfrm>
            <a:off x="2420938" y="5835650"/>
            <a:ext cx="7885112" cy="342900"/>
          </a:xfrm>
          <a:prstGeom prst="rect">
            <a:avLst/>
          </a:prstGeom>
          <a:solidFill>
            <a:schemeClr val="accent2">
              <a:lumMod val="20000"/>
              <a:lumOff val="80000"/>
            </a:schemeClr>
          </a:solidFill>
          <a:ln w="12700">
            <a:noFill/>
            <a:miter lim="800000"/>
            <a:headEnd/>
            <a:tailEnd/>
          </a:ln>
        </p:spPr>
        <p:txBody>
          <a:bodyPr lIns="90488" tIns="91440" rIns="90488" bIns="91440" anchor="ctr"/>
          <a:lstStyle/>
          <a:p>
            <a:pPr eaLnBrk="0" hangingPunct="0">
              <a:buClr>
                <a:srgbClr val="000000"/>
              </a:buClr>
              <a:defRPr/>
            </a:pPr>
            <a:r>
              <a:rPr lang="en-US" sz="1600" dirty="0"/>
              <a:t>Refer to the TryCatchFinallySample.java sample code.</a:t>
            </a:r>
          </a:p>
        </p:txBody>
      </p:sp>
      <p:sp>
        <p:nvSpPr>
          <p:cNvPr id="10" name="Rounded Rectangle 5">
            <a:extLst>
              <a:ext uri="{FF2B5EF4-FFF2-40B4-BE49-F238E27FC236}">
                <a16:creationId xmlns:a16="http://schemas.microsoft.com/office/drawing/2014/main" id="{27EAE94F-385C-458A-AE6A-4D1798529BED}"/>
              </a:ext>
            </a:extLst>
          </p:cNvPr>
          <p:cNvSpPr/>
          <p:nvPr/>
        </p:nvSpPr>
        <p:spPr bwMode="auto">
          <a:xfrm>
            <a:off x="1981200" y="5835072"/>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Tree>
    <p:extLst>
      <p:ext uri="{BB962C8B-B14F-4D97-AF65-F5344CB8AC3E}">
        <p14:creationId xmlns:p14="http://schemas.microsoft.com/office/powerpoint/2010/main" val="101967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9AAE344-6EF4-49E1-8861-794E66363847}"/>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6C9BDD93-B285-4ECD-A151-5ED60B1803C9}"/>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7</a:t>
            </a:fld>
            <a:endParaRPr lang="en-US" dirty="0"/>
          </a:p>
        </p:txBody>
      </p:sp>
      <p:sp>
        <p:nvSpPr>
          <p:cNvPr id="6" name="Title 1">
            <a:extLst>
              <a:ext uri="{FF2B5EF4-FFF2-40B4-BE49-F238E27FC236}">
                <a16:creationId xmlns:a16="http://schemas.microsoft.com/office/drawing/2014/main" id="{A6E1A1EC-0657-4E68-B135-020C26D0B49C}"/>
              </a:ext>
            </a:extLst>
          </p:cNvPr>
          <p:cNvSpPr txBox="1">
            <a:spLocks/>
          </p:cNvSpPr>
          <p:nvPr/>
        </p:nvSpPr>
        <p:spPr>
          <a:xfrm>
            <a:off x="409584" y="377177"/>
            <a:ext cx="9461780"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Activity 1 – TryCatchFinally</a:t>
            </a:r>
            <a:endParaRPr lang="en-US" dirty="0"/>
          </a:p>
        </p:txBody>
      </p:sp>
      <p:sp>
        <p:nvSpPr>
          <p:cNvPr id="7" name="Content Placeholder 2">
            <a:extLst>
              <a:ext uri="{FF2B5EF4-FFF2-40B4-BE49-F238E27FC236}">
                <a16:creationId xmlns:a16="http://schemas.microsoft.com/office/drawing/2014/main" id="{51546CC7-FFEE-43D3-B0E9-1A3AF49F8D0C}"/>
              </a:ext>
            </a:extLst>
          </p:cNvPr>
          <p:cNvSpPr txBox="1">
            <a:spLocks/>
          </p:cNvSpPr>
          <p:nvPr/>
        </p:nvSpPr>
        <p:spPr>
          <a:xfrm>
            <a:off x="581891" y="1219200"/>
            <a:ext cx="6657109" cy="533400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 this activity, you will:</a:t>
            </a:r>
          </a:p>
          <a:p>
            <a:pPr marL="800100" lvl="1" indent="-342900"/>
            <a:r>
              <a:rPr lang="en-US" sz="2400" dirty="0">
                <a:latin typeface="Arial" panose="020B0604020202020204" pitchFamily="34" charset="0"/>
                <a:cs typeface="Arial" panose="020B0604020202020204" pitchFamily="34" charset="0"/>
              </a:rPr>
              <a:t>Open the file ‘TryCatchFinallyActivity.java’ in the package sef.module7.activity.</a:t>
            </a:r>
          </a:p>
          <a:p>
            <a:pPr marL="800100" lvl="1" indent="-342900"/>
            <a:r>
              <a:rPr lang="en-US" sz="2400" dirty="0">
                <a:latin typeface="Arial" panose="020B0604020202020204" pitchFamily="34" charset="0"/>
                <a:cs typeface="Arial" panose="020B0604020202020204" pitchFamily="34" charset="0"/>
              </a:rPr>
              <a:t>Read the instructions and create the code to complete this program.</a:t>
            </a:r>
          </a:p>
          <a:p>
            <a:pPr marL="800100" lvl="1" indent="-342900"/>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Slide Number Placeholder 3">
            <a:extLst>
              <a:ext uri="{FF2B5EF4-FFF2-40B4-BE49-F238E27FC236}">
                <a16:creationId xmlns:a16="http://schemas.microsoft.com/office/drawing/2014/main" id="{8AAC1A26-9C4B-4570-B7C9-221C66776F4A}"/>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A95FFC0A-4EB1-4B36-A582-225574F57D39}" type="slidenum">
              <a:rPr lang="en-US" smtClean="0"/>
              <a:pPr/>
              <a:t>7</a:t>
            </a:fld>
            <a:endParaRPr lang="en-US"/>
          </a:p>
        </p:txBody>
      </p:sp>
      <p:pic>
        <p:nvPicPr>
          <p:cNvPr id="9" name="Picture 8">
            <a:extLst>
              <a:ext uri="{FF2B5EF4-FFF2-40B4-BE49-F238E27FC236}">
                <a16:creationId xmlns:a16="http://schemas.microsoft.com/office/drawing/2014/main" id="{20804D58-CF63-440E-8276-80B7C75D22CB}"/>
              </a:ext>
            </a:extLst>
          </p:cNvPr>
          <p:cNvPicPr>
            <a:picLocks noChangeAspect="1"/>
          </p:cNvPicPr>
          <p:nvPr/>
        </p:nvPicPr>
        <p:blipFill rotWithShape="1">
          <a:blip r:embed="rId3">
            <a:extLst>
              <a:ext uri="{28A0092B-C50C-407E-A947-70E740481C1C}">
                <a14:useLocalDpi xmlns:a14="http://schemas.microsoft.com/office/drawing/2010/main" val="0"/>
              </a:ext>
            </a:extLst>
          </a:blip>
          <a:srcRect l="13131" r="8884"/>
          <a:stretch/>
        </p:blipFill>
        <p:spPr>
          <a:xfrm>
            <a:off x="6642789" y="1708151"/>
            <a:ext cx="5549211" cy="4743450"/>
          </a:xfrm>
          <a:prstGeom prst="rect">
            <a:avLst/>
          </a:prstGeom>
        </p:spPr>
      </p:pic>
    </p:spTree>
    <p:extLst>
      <p:ext uri="{BB962C8B-B14F-4D97-AF65-F5344CB8AC3E}">
        <p14:creationId xmlns:p14="http://schemas.microsoft.com/office/powerpoint/2010/main" val="3150820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AE99F16-D1F1-4895-AD66-A5AB3C2CF900}"/>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74CBB5DB-3347-4900-9E32-B44F33194B20}"/>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8</a:t>
            </a:fld>
            <a:endParaRPr lang="en-US" dirty="0"/>
          </a:p>
        </p:txBody>
      </p:sp>
      <p:sp>
        <p:nvSpPr>
          <p:cNvPr id="6" name="Text Box 2">
            <a:extLst>
              <a:ext uri="{FF2B5EF4-FFF2-40B4-BE49-F238E27FC236}">
                <a16:creationId xmlns:a16="http://schemas.microsoft.com/office/drawing/2014/main" id="{EC612D43-A39F-46C7-B6C4-FA4B03C9D872}"/>
              </a:ext>
            </a:extLst>
          </p:cNvPr>
          <p:cNvSpPr txBox="1">
            <a:spLocks noChangeArrowheads="1"/>
          </p:cNvSpPr>
          <p:nvPr/>
        </p:nvSpPr>
        <p:spPr bwMode="auto">
          <a:xfrm>
            <a:off x="4768851" y="1393825"/>
            <a:ext cx="1624013"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Throwable</a:t>
            </a:r>
          </a:p>
        </p:txBody>
      </p:sp>
      <p:sp>
        <p:nvSpPr>
          <p:cNvPr id="7" name="Text Box 3">
            <a:extLst>
              <a:ext uri="{FF2B5EF4-FFF2-40B4-BE49-F238E27FC236}">
                <a16:creationId xmlns:a16="http://schemas.microsoft.com/office/drawing/2014/main" id="{CCCB6AB2-DB4D-4B1F-8794-3E3FE5B2A474}"/>
              </a:ext>
            </a:extLst>
          </p:cNvPr>
          <p:cNvSpPr txBox="1">
            <a:spLocks noChangeArrowheads="1"/>
          </p:cNvSpPr>
          <p:nvPr/>
        </p:nvSpPr>
        <p:spPr bwMode="auto">
          <a:xfrm>
            <a:off x="2328863" y="2371725"/>
            <a:ext cx="1522412"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Error</a:t>
            </a:r>
          </a:p>
        </p:txBody>
      </p:sp>
      <p:sp>
        <p:nvSpPr>
          <p:cNvPr id="8" name="Text Box 4">
            <a:extLst>
              <a:ext uri="{FF2B5EF4-FFF2-40B4-BE49-F238E27FC236}">
                <a16:creationId xmlns:a16="http://schemas.microsoft.com/office/drawing/2014/main" id="{7CCE6B0A-ECBB-4AA5-B579-7A9DAD8A98EE}"/>
              </a:ext>
            </a:extLst>
          </p:cNvPr>
          <p:cNvSpPr txBox="1">
            <a:spLocks noChangeArrowheads="1"/>
          </p:cNvSpPr>
          <p:nvPr/>
        </p:nvSpPr>
        <p:spPr bwMode="auto">
          <a:xfrm>
            <a:off x="6253164" y="2371725"/>
            <a:ext cx="1743075" cy="376238"/>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b="1" dirty="0">
                <a:solidFill>
                  <a:schemeClr val="bg1"/>
                </a:solidFill>
                <a:latin typeface="Courier New" pitchFamily="49" charset="0"/>
              </a:rPr>
              <a:t>Exception</a:t>
            </a:r>
          </a:p>
        </p:txBody>
      </p:sp>
      <p:sp>
        <p:nvSpPr>
          <p:cNvPr id="9" name="Text Box 5">
            <a:extLst>
              <a:ext uri="{FF2B5EF4-FFF2-40B4-BE49-F238E27FC236}">
                <a16:creationId xmlns:a16="http://schemas.microsoft.com/office/drawing/2014/main" id="{8128ED6D-B4D9-41BF-8C74-A4BDB5337D5E}"/>
              </a:ext>
            </a:extLst>
          </p:cNvPr>
          <p:cNvSpPr txBox="1">
            <a:spLocks noChangeArrowheads="1"/>
          </p:cNvSpPr>
          <p:nvPr/>
        </p:nvSpPr>
        <p:spPr bwMode="auto">
          <a:xfrm>
            <a:off x="2273300" y="4124326"/>
            <a:ext cx="236378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RuntimeException</a:t>
            </a:r>
            <a:endParaRPr lang="en-US" sz="1400" b="1" dirty="0">
              <a:solidFill>
                <a:schemeClr val="bg1"/>
              </a:solidFill>
              <a:latin typeface="Courier New" pitchFamily="49" charset="0"/>
            </a:endParaRPr>
          </a:p>
        </p:txBody>
      </p:sp>
      <p:sp>
        <p:nvSpPr>
          <p:cNvPr id="10" name="Text Box 6">
            <a:extLst>
              <a:ext uri="{FF2B5EF4-FFF2-40B4-BE49-F238E27FC236}">
                <a16:creationId xmlns:a16="http://schemas.microsoft.com/office/drawing/2014/main" id="{44C8C286-0C28-4ADC-BDAF-F1B1A0F38A8A}"/>
              </a:ext>
            </a:extLst>
          </p:cNvPr>
          <p:cNvSpPr txBox="1">
            <a:spLocks noChangeArrowheads="1"/>
          </p:cNvSpPr>
          <p:nvPr/>
        </p:nvSpPr>
        <p:spPr bwMode="auto">
          <a:xfrm>
            <a:off x="4921251" y="4122739"/>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InterruptedException</a:t>
            </a:r>
            <a:endParaRPr lang="en-US" sz="1400" b="1" dirty="0">
              <a:solidFill>
                <a:schemeClr val="bg1"/>
              </a:solidFill>
              <a:latin typeface="Courier New" pitchFamily="49" charset="0"/>
            </a:endParaRPr>
          </a:p>
        </p:txBody>
      </p:sp>
      <p:sp>
        <p:nvSpPr>
          <p:cNvPr id="11" name="Text Box 7">
            <a:extLst>
              <a:ext uri="{FF2B5EF4-FFF2-40B4-BE49-F238E27FC236}">
                <a16:creationId xmlns:a16="http://schemas.microsoft.com/office/drawing/2014/main" id="{9DD2AB97-DB4D-4586-9948-E2221CF46E70}"/>
              </a:ext>
            </a:extLst>
          </p:cNvPr>
          <p:cNvSpPr txBox="1">
            <a:spLocks noChangeArrowheads="1"/>
          </p:cNvSpPr>
          <p:nvPr/>
        </p:nvSpPr>
        <p:spPr bwMode="auto">
          <a:xfrm>
            <a:off x="2273301" y="463391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ArithmeticException</a:t>
            </a:r>
            <a:endParaRPr lang="en-US" sz="1400" b="1" dirty="0">
              <a:solidFill>
                <a:schemeClr val="bg1"/>
              </a:solidFill>
              <a:latin typeface="Courier New" pitchFamily="49" charset="0"/>
            </a:endParaRPr>
          </a:p>
        </p:txBody>
      </p:sp>
      <p:sp>
        <p:nvSpPr>
          <p:cNvPr id="12" name="Text Box 8">
            <a:extLst>
              <a:ext uri="{FF2B5EF4-FFF2-40B4-BE49-F238E27FC236}">
                <a16:creationId xmlns:a16="http://schemas.microsoft.com/office/drawing/2014/main" id="{506F4438-AD7D-4E8D-BBE3-CC00A3933049}"/>
              </a:ext>
            </a:extLst>
          </p:cNvPr>
          <p:cNvSpPr txBox="1">
            <a:spLocks noChangeArrowheads="1"/>
          </p:cNvSpPr>
          <p:nvPr/>
        </p:nvSpPr>
        <p:spPr bwMode="auto">
          <a:xfrm>
            <a:off x="2276476" y="5084764"/>
            <a:ext cx="235267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NullPointerException</a:t>
            </a:r>
            <a:endParaRPr lang="en-US" sz="1400" b="1" dirty="0">
              <a:solidFill>
                <a:schemeClr val="bg1"/>
              </a:solidFill>
              <a:latin typeface="Courier New" pitchFamily="49" charset="0"/>
            </a:endParaRPr>
          </a:p>
        </p:txBody>
      </p:sp>
      <p:sp>
        <p:nvSpPr>
          <p:cNvPr id="13" name="Text Box 9">
            <a:extLst>
              <a:ext uri="{FF2B5EF4-FFF2-40B4-BE49-F238E27FC236}">
                <a16:creationId xmlns:a16="http://schemas.microsoft.com/office/drawing/2014/main" id="{4F31E03C-AFB1-4F0D-B02C-A53A5FFA348A}"/>
              </a:ext>
            </a:extLst>
          </p:cNvPr>
          <p:cNvSpPr txBox="1">
            <a:spLocks noChangeArrowheads="1"/>
          </p:cNvSpPr>
          <p:nvPr/>
        </p:nvSpPr>
        <p:spPr bwMode="auto">
          <a:xfrm>
            <a:off x="7624764" y="4129089"/>
            <a:ext cx="1404937"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b="1" dirty="0" err="1">
                <a:solidFill>
                  <a:schemeClr val="bg1"/>
                </a:solidFill>
                <a:latin typeface="Courier New" pitchFamily="49" charset="0"/>
              </a:rPr>
              <a:t>IOException</a:t>
            </a:r>
            <a:endParaRPr lang="en-US" sz="1400" b="1" dirty="0">
              <a:solidFill>
                <a:schemeClr val="bg1"/>
              </a:solidFill>
              <a:latin typeface="Courier New" pitchFamily="49" charset="0"/>
            </a:endParaRPr>
          </a:p>
        </p:txBody>
      </p:sp>
      <p:cxnSp>
        <p:nvCxnSpPr>
          <p:cNvPr id="14" name="AutoShape 10">
            <a:extLst>
              <a:ext uri="{FF2B5EF4-FFF2-40B4-BE49-F238E27FC236}">
                <a16:creationId xmlns:a16="http://schemas.microsoft.com/office/drawing/2014/main" id="{4EC9AB50-DA49-4F30-B6C3-3D180B0A3EE6}"/>
              </a:ext>
            </a:extLst>
          </p:cNvPr>
          <p:cNvCxnSpPr>
            <a:cxnSpLocks noChangeShapeType="1"/>
            <a:stCxn id="7" idx="0"/>
            <a:endCxn id="6" idx="2"/>
          </p:cNvCxnSpPr>
          <p:nvPr/>
        </p:nvCxnSpPr>
        <p:spPr bwMode="auto">
          <a:xfrm rot="-5400000">
            <a:off x="4035426" y="825501"/>
            <a:ext cx="601662" cy="2490787"/>
          </a:xfrm>
          <a:prstGeom prst="bentConnector3">
            <a:avLst>
              <a:gd name="adj1" fmla="val 49870"/>
            </a:avLst>
          </a:prstGeom>
          <a:noFill/>
          <a:ln w="19050">
            <a:solidFill>
              <a:schemeClr val="tx1"/>
            </a:solidFill>
            <a:miter lim="800000"/>
            <a:headEnd/>
            <a:tailEnd type="triangle" w="med" len="med"/>
          </a:ln>
        </p:spPr>
      </p:cxnSp>
      <p:cxnSp>
        <p:nvCxnSpPr>
          <p:cNvPr id="15" name="AutoShape 11">
            <a:extLst>
              <a:ext uri="{FF2B5EF4-FFF2-40B4-BE49-F238E27FC236}">
                <a16:creationId xmlns:a16="http://schemas.microsoft.com/office/drawing/2014/main" id="{4E18D07B-8FF1-461E-B3CA-54E8F2469F96}"/>
              </a:ext>
            </a:extLst>
          </p:cNvPr>
          <p:cNvCxnSpPr>
            <a:cxnSpLocks noChangeShapeType="1"/>
            <a:stCxn id="8" idx="0"/>
            <a:endCxn id="6" idx="2"/>
          </p:cNvCxnSpPr>
          <p:nvPr/>
        </p:nvCxnSpPr>
        <p:spPr bwMode="auto">
          <a:xfrm rot="5400000" flipH="1">
            <a:off x="6052344" y="1299369"/>
            <a:ext cx="601662" cy="1543050"/>
          </a:xfrm>
          <a:prstGeom prst="bentConnector3">
            <a:avLst>
              <a:gd name="adj1" fmla="val 49870"/>
            </a:avLst>
          </a:prstGeom>
          <a:noFill/>
          <a:ln w="19050">
            <a:solidFill>
              <a:schemeClr val="tx1"/>
            </a:solidFill>
            <a:miter lim="800000"/>
            <a:headEnd/>
            <a:tailEnd type="triangle" w="med" len="med"/>
          </a:ln>
        </p:spPr>
      </p:cxnSp>
      <p:cxnSp>
        <p:nvCxnSpPr>
          <p:cNvPr id="16" name="AutoShape 12">
            <a:extLst>
              <a:ext uri="{FF2B5EF4-FFF2-40B4-BE49-F238E27FC236}">
                <a16:creationId xmlns:a16="http://schemas.microsoft.com/office/drawing/2014/main" id="{07B1F5C1-C81C-42F7-ABFF-4B132BDC0BF4}"/>
              </a:ext>
            </a:extLst>
          </p:cNvPr>
          <p:cNvCxnSpPr>
            <a:cxnSpLocks noChangeShapeType="1"/>
            <a:stCxn id="9" idx="0"/>
            <a:endCxn id="8" idx="2"/>
          </p:cNvCxnSpPr>
          <p:nvPr/>
        </p:nvCxnSpPr>
        <p:spPr bwMode="auto">
          <a:xfrm rot="-5400000">
            <a:off x="4602163" y="1601788"/>
            <a:ext cx="1376362" cy="3668712"/>
          </a:xfrm>
          <a:prstGeom prst="bentConnector3">
            <a:avLst>
              <a:gd name="adj1" fmla="val 49944"/>
            </a:avLst>
          </a:prstGeom>
          <a:noFill/>
          <a:ln w="19050">
            <a:solidFill>
              <a:schemeClr val="tx1"/>
            </a:solidFill>
            <a:miter lim="800000"/>
            <a:headEnd/>
            <a:tailEnd type="triangle" w="med" len="med"/>
          </a:ln>
        </p:spPr>
      </p:cxnSp>
      <p:cxnSp>
        <p:nvCxnSpPr>
          <p:cNvPr id="17" name="AutoShape 13">
            <a:extLst>
              <a:ext uri="{FF2B5EF4-FFF2-40B4-BE49-F238E27FC236}">
                <a16:creationId xmlns:a16="http://schemas.microsoft.com/office/drawing/2014/main" id="{D21942CC-6C08-4654-BCA7-B7B9C261C711}"/>
              </a:ext>
            </a:extLst>
          </p:cNvPr>
          <p:cNvCxnSpPr>
            <a:cxnSpLocks noChangeShapeType="1"/>
            <a:stCxn id="10" idx="0"/>
            <a:endCxn id="8" idx="2"/>
          </p:cNvCxnSpPr>
          <p:nvPr/>
        </p:nvCxnSpPr>
        <p:spPr bwMode="auto">
          <a:xfrm rot="-5400000">
            <a:off x="5923757" y="2921795"/>
            <a:ext cx="1374775" cy="1027112"/>
          </a:xfrm>
          <a:prstGeom prst="bentConnector3">
            <a:avLst>
              <a:gd name="adj1" fmla="val 50000"/>
            </a:avLst>
          </a:prstGeom>
          <a:noFill/>
          <a:ln w="19050">
            <a:solidFill>
              <a:schemeClr val="tx1"/>
            </a:solidFill>
            <a:miter lim="800000"/>
            <a:headEnd/>
            <a:tailEnd type="triangle" w="med" len="med"/>
          </a:ln>
        </p:spPr>
      </p:cxnSp>
      <p:cxnSp>
        <p:nvCxnSpPr>
          <p:cNvPr id="18" name="AutoShape 14">
            <a:extLst>
              <a:ext uri="{FF2B5EF4-FFF2-40B4-BE49-F238E27FC236}">
                <a16:creationId xmlns:a16="http://schemas.microsoft.com/office/drawing/2014/main" id="{8FAC0EE6-5A86-4B2C-BBA5-B9D2D057DD6F}"/>
              </a:ext>
            </a:extLst>
          </p:cNvPr>
          <p:cNvCxnSpPr>
            <a:cxnSpLocks noChangeShapeType="1"/>
            <a:stCxn id="13" idx="0"/>
            <a:endCxn id="8" idx="2"/>
          </p:cNvCxnSpPr>
          <p:nvPr/>
        </p:nvCxnSpPr>
        <p:spPr bwMode="auto">
          <a:xfrm rot="5400000" flipH="1">
            <a:off x="7035801" y="2836864"/>
            <a:ext cx="1381125" cy="1203325"/>
          </a:xfrm>
          <a:prstGeom prst="bentConnector3">
            <a:avLst>
              <a:gd name="adj1" fmla="val 50000"/>
            </a:avLst>
          </a:prstGeom>
          <a:noFill/>
          <a:ln w="19050">
            <a:solidFill>
              <a:schemeClr val="tx1"/>
            </a:solidFill>
            <a:miter lim="800000"/>
            <a:headEnd/>
            <a:tailEnd type="triangle" w="med" len="med"/>
          </a:ln>
        </p:spPr>
      </p:cxnSp>
      <p:cxnSp>
        <p:nvCxnSpPr>
          <p:cNvPr id="19" name="AutoShape 15">
            <a:extLst>
              <a:ext uri="{FF2B5EF4-FFF2-40B4-BE49-F238E27FC236}">
                <a16:creationId xmlns:a16="http://schemas.microsoft.com/office/drawing/2014/main" id="{B2348840-60CE-49FE-A8FC-0D0CCD2B7663}"/>
              </a:ext>
            </a:extLst>
          </p:cNvPr>
          <p:cNvCxnSpPr>
            <a:cxnSpLocks noChangeShapeType="1"/>
            <a:stCxn id="11" idx="1"/>
            <a:endCxn id="9" idx="1"/>
          </p:cNvCxnSpPr>
          <p:nvPr/>
        </p:nvCxnSpPr>
        <p:spPr bwMode="auto">
          <a:xfrm rot="10800000" flipH="1">
            <a:off x="2273300" y="4281489"/>
            <a:ext cx="1588" cy="509587"/>
          </a:xfrm>
          <a:prstGeom prst="bentConnector3">
            <a:avLst>
              <a:gd name="adj1" fmla="val -14400005"/>
            </a:avLst>
          </a:prstGeom>
          <a:noFill/>
          <a:ln w="19050">
            <a:solidFill>
              <a:schemeClr val="tx1"/>
            </a:solidFill>
            <a:miter lim="800000"/>
            <a:headEnd/>
            <a:tailEnd type="triangle" w="med" len="med"/>
          </a:ln>
        </p:spPr>
      </p:cxnSp>
      <p:cxnSp>
        <p:nvCxnSpPr>
          <p:cNvPr id="20" name="AutoShape 16">
            <a:extLst>
              <a:ext uri="{FF2B5EF4-FFF2-40B4-BE49-F238E27FC236}">
                <a16:creationId xmlns:a16="http://schemas.microsoft.com/office/drawing/2014/main" id="{7322DA74-1FB8-4FCA-B6D3-6D779FDD0505}"/>
              </a:ext>
            </a:extLst>
          </p:cNvPr>
          <p:cNvCxnSpPr>
            <a:cxnSpLocks noChangeShapeType="1"/>
            <a:stCxn id="12" idx="1"/>
            <a:endCxn id="9" idx="1"/>
          </p:cNvCxnSpPr>
          <p:nvPr/>
        </p:nvCxnSpPr>
        <p:spPr bwMode="auto">
          <a:xfrm rot="10800000">
            <a:off x="2273301" y="4281489"/>
            <a:ext cx="3175" cy="960437"/>
          </a:xfrm>
          <a:prstGeom prst="bentConnector3">
            <a:avLst>
              <a:gd name="adj1" fmla="val 7300000"/>
            </a:avLst>
          </a:prstGeom>
          <a:noFill/>
          <a:ln w="19050">
            <a:solidFill>
              <a:schemeClr val="tx1"/>
            </a:solidFill>
            <a:miter lim="800000"/>
            <a:headEnd/>
            <a:tailEnd type="triangle" w="med" len="med"/>
          </a:ln>
        </p:spPr>
      </p:cxnSp>
      <p:sp>
        <p:nvSpPr>
          <p:cNvPr id="21" name="Text Box 17">
            <a:extLst>
              <a:ext uri="{FF2B5EF4-FFF2-40B4-BE49-F238E27FC236}">
                <a16:creationId xmlns:a16="http://schemas.microsoft.com/office/drawing/2014/main" id="{8D668DC8-BDB8-4DDE-AD34-85355FC6E591}"/>
              </a:ext>
            </a:extLst>
          </p:cNvPr>
          <p:cNvSpPr txBox="1">
            <a:spLocks noChangeArrowheads="1"/>
          </p:cNvSpPr>
          <p:nvPr/>
        </p:nvSpPr>
        <p:spPr bwMode="auto">
          <a:xfrm>
            <a:off x="2330451" y="3003551"/>
            <a:ext cx="15208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2" name="Text Box 18">
            <a:extLst>
              <a:ext uri="{FF2B5EF4-FFF2-40B4-BE49-F238E27FC236}">
                <a16:creationId xmlns:a16="http://schemas.microsoft.com/office/drawing/2014/main" id="{7C43F81F-DE59-4153-9396-F40935D1F920}"/>
              </a:ext>
            </a:extLst>
          </p:cNvPr>
          <p:cNvSpPr txBox="1">
            <a:spLocks noChangeArrowheads="1"/>
          </p:cNvSpPr>
          <p:nvPr/>
        </p:nvSpPr>
        <p:spPr bwMode="auto">
          <a:xfrm>
            <a:off x="2300288" y="5610226"/>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3" name="Text Box 19">
            <a:extLst>
              <a:ext uri="{FF2B5EF4-FFF2-40B4-BE49-F238E27FC236}">
                <a16:creationId xmlns:a16="http://schemas.microsoft.com/office/drawing/2014/main" id="{EFB4A7FD-696F-4344-860C-60EFE5029698}"/>
              </a:ext>
            </a:extLst>
          </p:cNvPr>
          <p:cNvSpPr txBox="1">
            <a:spLocks noChangeArrowheads="1"/>
          </p:cNvSpPr>
          <p:nvPr/>
        </p:nvSpPr>
        <p:spPr bwMode="auto">
          <a:xfrm>
            <a:off x="9266239" y="4129089"/>
            <a:ext cx="1127125"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cxnSp>
        <p:nvCxnSpPr>
          <p:cNvPr id="24" name="AutoShape 20">
            <a:extLst>
              <a:ext uri="{FF2B5EF4-FFF2-40B4-BE49-F238E27FC236}">
                <a16:creationId xmlns:a16="http://schemas.microsoft.com/office/drawing/2014/main" id="{9D77532C-A53C-473D-860C-D23B3E65E883}"/>
              </a:ext>
            </a:extLst>
          </p:cNvPr>
          <p:cNvCxnSpPr>
            <a:cxnSpLocks noChangeShapeType="1"/>
            <a:stCxn id="21" idx="0"/>
            <a:endCxn id="7" idx="2"/>
          </p:cNvCxnSpPr>
          <p:nvPr/>
        </p:nvCxnSpPr>
        <p:spPr bwMode="auto">
          <a:xfrm rot="-5400000">
            <a:off x="2963070" y="2875757"/>
            <a:ext cx="255587" cy="0"/>
          </a:xfrm>
          <a:prstGeom prst="straightConnector1">
            <a:avLst/>
          </a:prstGeom>
          <a:noFill/>
          <a:ln w="19050">
            <a:solidFill>
              <a:schemeClr val="tx1"/>
            </a:solidFill>
            <a:round/>
            <a:headEnd/>
            <a:tailEnd type="triangle" w="med" len="med"/>
          </a:ln>
        </p:spPr>
      </p:cxnSp>
      <p:cxnSp>
        <p:nvCxnSpPr>
          <p:cNvPr id="25" name="AutoShape 21">
            <a:extLst>
              <a:ext uri="{FF2B5EF4-FFF2-40B4-BE49-F238E27FC236}">
                <a16:creationId xmlns:a16="http://schemas.microsoft.com/office/drawing/2014/main" id="{08C19C63-2B5E-48ED-8422-170DD1C49CE2}"/>
              </a:ext>
            </a:extLst>
          </p:cNvPr>
          <p:cNvCxnSpPr>
            <a:cxnSpLocks noChangeShapeType="1"/>
            <a:stCxn id="22" idx="1"/>
            <a:endCxn id="9" idx="1"/>
          </p:cNvCxnSpPr>
          <p:nvPr/>
        </p:nvCxnSpPr>
        <p:spPr bwMode="auto">
          <a:xfrm rot="10800000">
            <a:off x="2273300" y="4281488"/>
            <a:ext cx="26988" cy="1485900"/>
          </a:xfrm>
          <a:prstGeom prst="bentConnector3">
            <a:avLst>
              <a:gd name="adj1" fmla="val 947060"/>
            </a:avLst>
          </a:prstGeom>
          <a:noFill/>
          <a:ln w="19050">
            <a:solidFill>
              <a:schemeClr val="tx1"/>
            </a:solidFill>
            <a:miter lim="800000"/>
            <a:headEnd/>
            <a:tailEnd type="triangle" w="med" len="med"/>
          </a:ln>
        </p:spPr>
      </p:cxnSp>
      <p:sp>
        <p:nvSpPr>
          <p:cNvPr id="26" name="Text Box 22">
            <a:extLst>
              <a:ext uri="{FF2B5EF4-FFF2-40B4-BE49-F238E27FC236}">
                <a16:creationId xmlns:a16="http://schemas.microsoft.com/office/drawing/2014/main" id="{43358879-3B71-47A4-91B2-C62FAD979BD7}"/>
              </a:ext>
            </a:extLst>
          </p:cNvPr>
          <p:cNvSpPr txBox="1">
            <a:spLocks noChangeArrowheads="1"/>
          </p:cNvSpPr>
          <p:nvPr/>
        </p:nvSpPr>
        <p:spPr bwMode="auto">
          <a:xfrm>
            <a:off x="4929188" y="4662489"/>
            <a:ext cx="2330450"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sp>
        <p:nvSpPr>
          <p:cNvPr id="27" name="Text Box 23">
            <a:extLst>
              <a:ext uri="{FF2B5EF4-FFF2-40B4-BE49-F238E27FC236}">
                <a16:creationId xmlns:a16="http://schemas.microsoft.com/office/drawing/2014/main" id="{0583E80E-4294-4788-B670-0551BC45E506}"/>
              </a:ext>
            </a:extLst>
          </p:cNvPr>
          <p:cNvSpPr txBox="1">
            <a:spLocks noChangeArrowheads="1"/>
          </p:cNvSpPr>
          <p:nvPr/>
        </p:nvSpPr>
        <p:spPr bwMode="auto">
          <a:xfrm>
            <a:off x="7620000" y="4699001"/>
            <a:ext cx="1417638" cy="314325"/>
          </a:xfrm>
          <a:prstGeom prst="rect">
            <a:avLst/>
          </a:prstGeom>
          <a:solidFill>
            <a:srgbClr val="DDDDDD"/>
          </a:solidFill>
          <a:ln w="9525" algn="ctr">
            <a:solidFill>
              <a:schemeClr val="tx1"/>
            </a:solidFill>
            <a:miter lim="800000"/>
            <a:headEnd/>
            <a:tailEnd type="none" w="lg" len="lg"/>
          </a:ln>
        </p:spPr>
        <p:txBody>
          <a:bodyPr>
            <a:spAutoFit/>
          </a:bodyPr>
          <a:lstStyle/>
          <a:p>
            <a:pPr marL="457200" indent="-457200" algn="ctr" eaLnBrk="0" hangingPunct="0">
              <a:spcBef>
                <a:spcPct val="50000"/>
              </a:spcBef>
            </a:pPr>
            <a:r>
              <a:rPr lang="en-US" sz="1400" dirty="0">
                <a:solidFill>
                  <a:schemeClr val="bg1"/>
                </a:solidFill>
                <a:latin typeface="Courier New" pitchFamily="49" charset="0"/>
              </a:rPr>
              <a:t>...</a:t>
            </a:r>
          </a:p>
        </p:txBody>
      </p:sp>
      <p:cxnSp>
        <p:nvCxnSpPr>
          <p:cNvPr id="28" name="AutoShape 24">
            <a:extLst>
              <a:ext uri="{FF2B5EF4-FFF2-40B4-BE49-F238E27FC236}">
                <a16:creationId xmlns:a16="http://schemas.microsoft.com/office/drawing/2014/main" id="{C92696AE-5FC5-44A8-9A36-A59BD2488A27}"/>
              </a:ext>
            </a:extLst>
          </p:cNvPr>
          <p:cNvCxnSpPr>
            <a:cxnSpLocks noChangeShapeType="1"/>
            <a:stCxn id="26" idx="0"/>
            <a:endCxn id="10" idx="2"/>
          </p:cNvCxnSpPr>
          <p:nvPr/>
        </p:nvCxnSpPr>
        <p:spPr bwMode="auto">
          <a:xfrm rot="-5400000">
            <a:off x="5983289" y="4548189"/>
            <a:ext cx="225425" cy="3175"/>
          </a:xfrm>
          <a:prstGeom prst="bentConnector3">
            <a:avLst>
              <a:gd name="adj1" fmla="val 50000"/>
            </a:avLst>
          </a:prstGeom>
          <a:noFill/>
          <a:ln w="19050">
            <a:solidFill>
              <a:schemeClr val="tx1"/>
            </a:solidFill>
            <a:miter lim="800000"/>
            <a:headEnd/>
            <a:tailEnd type="triangle" w="med" len="med"/>
          </a:ln>
        </p:spPr>
      </p:cxnSp>
      <p:cxnSp>
        <p:nvCxnSpPr>
          <p:cNvPr id="29" name="AutoShape 25">
            <a:extLst>
              <a:ext uri="{FF2B5EF4-FFF2-40B4-BE49-F238E27FC236}">
                <a16:creationId xmlns:a16="http://schemas.microsoft.com/office/drawing/2014/main" id="{9699F905-0D64-47D2-8C6B-7ECB6438C0F5}"/>
              </a:ext>
            </a:extLst>
          </p:cNvPr>
          <p:cNvCxnSpPr>
            <a:cxnSpLocks noChangeShapeType="1"/>
            <a:stCxn id="27" idx="0"/>
            <a:endCxn id="13" idx="2"/>
          </p:cNvCxnSpPr>
          <p:nvPr/>
        </p:nvCxnSpPr>
        <p:spPr bwMode="auto">
          <a:xfrm rot="5400000" flipH="1">
            <a:off x="8201026" y="4570413"/>
            <a:ext cx="255587" cy="1588"/>
          </a:xfrm>
          <a:prstGeom prst="bentConnector3">
            <a:avLst>
              <a:gd name="adj1" fmla="val 49690"/>
            </a:avLst>
          </a:prstGeom>
          <a:noFill/>
          <a:ln w="19050">
            <a:solidFill>
              <a:schemeClr val="tx1"/>
            </a:solidFill>
            <a:miter lim="800000"/>
            <a:headEnd/>
            <a:tailEnd type="triangle" w="med" len="med"/>
          </a:ln>
        </p:spPr>
      </p:cxnSp>
      <p:cxnSp>
        <p:nvCxnSpPr>
          <p:cNvPr id="30" name="AutoShape 26">
            <a:extLst>
              <a:ext uri="{FF2B5EF4-FFF2-40B4-BE49-F238E27FC236}">
                <a16:creationId xmlns:a16="http://schemas.microsoft.com/office/drawing/2014/main" id="{7FD6332A-C962-4E75-BBAF-120AE558A27A}"/>
              </a:ext>
            </a:extLst>
          </p:cNvPr>
          <p:cNvCxnSpPr>
            <a:cxnSpLocks noChangeShapeType="1"/>
            <a:stCxn id="23" idx="0"/>
            <a:endCxn id="8" idx="2"/>
          </p:cNvCxnSpPr>
          <p:nvPr/>
        </p:nvCxnSpPr>
        <p:spPr bwMode="auto">
          <a:xfrm rot="5400000" flipH="1">
            <a:off x="7786688" y="2085976"/>
            <a:ext cx="1381125" cy="2705100"/>
          </a:xfrm>
          <a:prstGeom prst="bentConnector3">
            <a:avLst>
              <a:gd name="adj1" fmla="val 50000"/>
            </a:avLst>
          </a:prstGeom>
          <a:noFill/>
          <a:ln w="19050">
            <a:solidFill>
              <a:schemeClr val="tx1"/>
            </a:solidFill>
            <a:miter lim="800000"/>
            <a:headEnd/>
            <a:tailEnd type="triangle" w="med" len="med"/>
          </a:ln>
        </p:spPr>
      </p:cxnSp>
      <p:sp>
        <p:nvSpPr>
          <p:cNvPr id="31" name="Rectangle 27">
            <a:extLst>
              <a:ext uri="{FF2B5EF4-FFF2-40B4-BE49-F238E27FC236}">
                <a16:creationId xmlns:a16="http://schemas.microsoft.com/office/drawing/2014/main" id="{A78DFC3F-37F5-4CF8-938F-696EECE3F9C4}"/>
              </a:ext>
            </a:extLst>
          </p:cNvPr>
          <p:cNvSpPr>
            <a:spLocks noChangeArrowheads="1"/>
          </p:cNvSpPr>
          <p:nvPr/>
        </p:nvSpPr>
        <p:spPr bwMode="auto">
          <a:xfrm>
            <a:off x="2273300" y="5962650"/>
            <a:ext cx="2363788"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FF6600"/>
                </a:solidFill>
              </a:rPr>
              <a:t>Unchecked Exceptions</a:t>
            </a:r>
          </a:p>
        </p:txBody>
      </p:sp>
      <p:sp>
        <p:nvSpPr>
          <p:cNvPr id="32" name="Rectangle 28">
            <a:extLst>
              <a:ext uri="{FF2B5EF4-FFF2-40B4-BE49-F238E27FC236}">
                <a16:creationId xmlns:a16="http://schemas.microsoft.com/office/drawing/2014/main" id="{02F3E724-DA36-4C11-927D-A37E4A0DC04E}"/>
              </a:ext>
            </a:extLst>
          </p:cNvPr>
          <p:cNvSpPr>
            <a:spLocks noChangeArrowheads="1"/>
          </p:cNvSpPr>
          <p:nvPr/>
        </p:nvSpPr>
        <p:spPr bwMode="auto">
          <a:xfrm>
            <a:off x="1895476" y="1924051"/>
            <a:ext cx="2873375"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33" name="Rectangle 29">
            <a:extLst>
              <a:ext uri="{FF2B5EF4-FFF2-40B4-BE49-F238E27FC236}">
                <a16:creationId xmlns:a16="http://schemas.microsoft.com/office/drawing/2014/main" id="{0D2A1C51-62E8-4317-9709-2EE6726D76DD}"/>
              </a:ext>
            </a:extLst>
          </p:cNvPr>
          <p:cNvSpPr>
            <a:spLocks noChangeArrowheads="1"/>
          </p:cNvSpPr>
          <p:nvPr/>
        </p:nvSpPr>
        <p:spPr bwMode="auto">
          <a:xfrm>
            <a:off x="4833938" y="1924051"/>
            <a:ext cx="5700712" cy="4562475"/>
          </a:xfrm>
          <a:prstGeom prst="rect">
            <a:avLst/>
          </a:prstGeom>
          <a:noFill/>
          <a:ln w="12700" algn="ctr">
            <a:solidFill>
              <a:schemeClr val="tx1"/>
            </a:solidFill>
            <a:prstDash val="dash"/>
            <a:miter lim="800000"/>
            <a:headEnd/>
            <a:tailEnd/>
          </a:ln>
        </p:spPr>
        <p:txBody>
          <a:bodyPr wrap="none" lIns="90488" tIns="44450" rIns="90488" bIns="44450" anchor="ctr"/>
          <a:lstStyle/>
          <a:p>
            <a:pPr algn="ctr">
              <a:lnSpc>
                <a:spcPct val="80000"/>
              </a:lnSpc>
              <a:spcBef>
                <a:spcPct val="20000"/>
              </a:spcBef>
              <a:buClr>
                <a:schemeClr val="hlink"/>
              </a:buClr>
            </a:pPr>
            <a:endParaRPr lang="en-US"/>
          </a:p>
        </p:txBody>
      </p:sp>
      <p:sp>
        <p:nvSpPr>
          <p:cNvPr id="34" name="Rectangle 30">
            <a:extLst>
              <a:ext uri="{FF2B5EF4-FFF2-40B4-BE49-F238E27FC236}">
                <a16:creationId xmlns:a16="http://schemas.microsoft.com/office/drawing/2014/main" id="{DC52187B-E65D-4854-BD9F-13F92FB1F40B}"/>
              </a:ext>
            </a:extLst>
          </p:cNvPr>
          <p:cNvSpPr>
            <a:spLocks noChangeArrowheads="1"/>
          </p:cNvSpPr>
          <p:nvPr/>
        </p:nvSpPr>
        <p:spPr bwMode="auto">
          <a:xfrm>
            <a:off x="6097589" y="5962650"/>
            <a:ext cx="2363787" cy="336550"/>
          </a:xfrm>
          <a:prstGeom prst="rect">
            <a:avLst/>
          </a:prstGeom>
          <a:noFill/>
          <a:ln w="12700" algn="ctr">
            <a:solidFill>
              <a:schemeClr val="tx1"/>
            </a:solidFill>
            <a:prstDash val="dash"/>
            <a:miter lim="800000"/>
            <a:headEnd/>
            <a:tailEnd/>
          </a:ln>
        </p:spPr>
        <p:txBody>
          <a:bodyPr wrap="none" lIns="90488" tIns="44450" rIns="90488" bIns="44450" anchor="ctr"/>
          <a:lstStyle/>
          <a:p>
            <a:pPr marL="342900" indent="-342900" algn="ctr">
              <a:lnSpc>
                <a:spcPct val="80000"/>
              </a:lnSpc>
              <a:spcBef>
                <a:spcPct val="20000"/>
              </a:spcBef>
              <a:buClr>
                <a:schemeClr val="hlink"/>
              </a:buClr>
            </a:pPr>
            <a:r>
              <a:rPr lang="en-US" sz="1200" b="1">
                <a:solidFill>
                  <a:srgbClr val="008000"/>
                </a:solidFill>
              </a:rPr>
              <a:t>Checked Exceptions</a:t>
            </a:r>
          </a:p>
        </p:txBody>
      </p:sp>
      <p:sp>
        <p:nvSpPr>
          <p:cNvPr id="35" name="Rectangle 31">
            <a:extLst>
              <a:ext uri="{FF2B5EF4-FFF2-40B4-BE49-F238E27FC236}">
                <a16:creationId xmlns:a16="http://schemas.microsoft.com/office/drawing/2014/main" id="{3F79D6F5-63A1-4DA6-82DF-97F59CE04A3E}"/>
              </a:ext>
            </a:extLst>
          </p:cNvPr>
          <p:cNvSpPr txBox="1">
            <a:spLocks noChangeArrowheads="1"/>
          </p:cNvSpPr>
          <p:nvPr/>
        </p:nvSpPr>
        <p:spPr>
          <a:xfrm>
            <a:off x="409584" y="377177"/>
            <a:ext cx="7608216" cy="996280"/>
          </a:xfrm>
          <a:prstGeom prst="rect">
            <a:avLst/>
          </a:prstGeom>
          <a:effectLst>
            <a:outerShdw dist="35921" dir="2700000" algn="ctr" rotWithShape="0">
              <a:schemeClr val="bg1"/>
            </a:outerShdw>
          </a:effectLst>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defRPr/>
            </a:pPr>
            <a:r>
              <a:rPr lang="en-US"/>
              <a:t>Exception Class Hierarchy</a:t>
            </a:r>
          </a:p>
        </p:txBody>
      </p:sp>
      <p:sp>
        <p:nvSpPr>
          <p:cNvPr id="36" name="Slide Number Placeholder 31">
            <a:extLst>
              <a:ext uri="{FF2B5EF4-FFF2-40B4-BE49-F238E27FC236}">
                <a16:creationId xmlns:a16="http://schemas.microsoft.com/office/drawing/2014/main" id="{78F1B593-B32C-452F-AD3E-BFADB6D0B645}"/>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D72685AE-B6CB-4A20-9187-6649295581CE}" type="slidenum">
              <a:rPr lang="en-US" smtClean="0"/>
              <a:pPr/>
              <a:t>8</a:t>
            </a:fld>
            <a:endParaRPr lang="en-US"/>
          </a:p>
        </p:txBody>
      </p:sp>
    </p:spTree>
    <p:extLst>
      <p:ext uri="{BB962C8B-B14F-4D97-AF65-F5344CB8AC3E}">
        <p14:creationId xmlns:p14="http://schemas.microsoft.com/office/powerpoint/2010/main" val="113193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A26324-6912-4386-8CD8-64AD9509C077}"/>
              </a:ext>
            </a:extLst>
          </p:cNvPr>
          <p:cNvSpPr>
            <a:spLocks noGrp="1"/>
          </p:cNvSpPr>
          <p:nvPr>
            <p:ph type="dt" sz="half" idx="11"/>
          </p:nvPr>
        </p:nvSpPr>
        <p:spPr/>
        <p:txBody>
          <a:bodyPr/>
          <a:lstStyle/>
          <a:p>
            <a:fld id="{EDCDE1A5-7B8C-446C-B047-DEF343C830D4}" type="datetime2">
              <a:rPr lang="en-US" smtClean="0"/>
              <a:t>Wednesday, July 27, 2022</a:t>
            </a:fld>
            <a:endParaRPr lang="en-US" dirty="0"/>
          </a:p>
        </p:txBody>
      </p:sp>
      <p:sp>
        <p:nvSpPr>
          <p:cNvPr id="4" name="Slide Number Placeholder 3">
            <a:extLst>
              <a:ext uri="{FF2B5EF4-FFF2-40B4-BE49-F238E27FC236}">
                <a16:creationId xmlns:a16="http://schemas.microsoft.com/office/drawing/2014/main" id="{6B26A024-18DC-4306-AE0A-D49A5822A0C5}"/>
              </a:ext>
            </a:extLst>
          </p:cNvPr>
          <p:cNvSpPr>
            <a:spLocks noGrp="1"/>
          </p:cNvSpPr>
          <p:nvPr>
            <p:ph type="sldNum" sz="quarter" idx="12"/>
          </p:nvPr>
        </p:nvSpPr>
        <p:spPr/>
        <p:txBody>
          <a:bodyPr/>
          <a:lstStyle/>
          <a:p>
            <a:pPr algn="r" defTabSz="228600">
              <a:spcAft>
                <a:spcPts val="1200"/>
              </a:spcAft>
            </a:pPr>
            <a:fld id="{CC9E6EB9-168E-4914-8CC7-2E853AFB4F1B}" type="slidenum">
              <a:rPr lang="en-US" smtClean="0"/>
              <a:pPr algn="r" defTabSz="228600">
                <a:spcAft>
                  <a:spcPts val="1200"/>
                </a:spcAft>
              </a:pPr>
              <a:t>9</a:t>
            </a:fld>
            <a:endParaRPr lang="en-US" dirty="0"/>
          </a:p>
        </p:txBody>
      </p:sp>
      <p:sp>
        <p:nvSpPr>
          <p:cNvPr id="6" name="Rectangle 2">
            <a:extLst>
              <a:ext uri="{FF2B5EF4-FFF2-40B4-BE49-F238E27FC236}">
                <a16:creationId xmlns:a16="http://schemas.microsoft.com/office/drawing/2014/main" id="{BDB88053-4F60-44AD-AD61-BF9C88FAB4CF}"/>
              </a:ext>
            </a:extLst>
          </p:cNvPr>
          <p:cNvSpPr txBox="1">
            <a:spLocks noChangeArrowheads="1"/>
          </p:cNvSpPr>
          <p:nvPr/>
        </p:nvSpPr>
        <p:spPr>
          <a:xfrm>
            <a:off x="409584" y="377177"/>
            <a:ext cx="7608216" cy="99628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a:t>Un-Checked Exceptions</a:t>
            </a:r>
          </a:p>
        </p:txBody>
      </p:sp>
      <p:sp>
        <p:nvSpPr>
          <p:cNvPr id="7" name="Rectangle 3">
            <a:extLst>
              <a:ext uri="{FF2B5EF4-FFF2-40B4-BE49-F238E27FC236}">
                <a16:creationId xmlns:a16="http://schemas.microsoft.com/office/drawing/2014/main" id="{C24ECE98-0CD0-435A-AC16-42455031DBED}"/>
              </a:ext>
            </a:extLst>
          </p:cNvPr>
          <p:cNvSpPr txBox="1">
            <a:spLocks noChangeArrowheads="1"/>
          </p:cNvSpPr>
          <p:nvPr/>
        </p:nvSpPr>
        <p:spPr>
          <a:xfrm>
            <a:off x="436880" y="1941706"/>
            <a:ext cx="10972338" cy="4064240"/>
          </a:xfrm>
          <a:prstGeom prst="rect">
            <a:avLst/>
          </a:prstGeom>
        </p:spPr>
        <p:txBody>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Un-checked </a:t>
            </a:r>
            <a:r>
              <a:rPr lang="en-US" sz="2400" dirty="0">
                <a:latin typeface="Arial" panose="020B0604020202020204" pitchFamily="34" charset="0"/>
                <a:cs typeface="Arial" panose="020B0604020202020204" pitchFamily="34" charset="0"/>
              </a:rPr>
              <a:t>Exceptions </a:t>
            </a:r>
            <a:r>
              <a:rPr lang="en-GB" sz="2400" dirty="0">
                <a:latin typeface="Arial" panose="020B0604020202020204" pitchFamily="34" charset="0"/>
                <a:cs typeface="Arial" panose="020B0604020202020204" pitchFamily="34" charset="0"/>
              </a:rPr>
              <a:t>represent errors usually </a:t>
            </a:r>
            <a:r>
              <a:rPr lang="en-GB" sz="2400" b="1" dirty="0">
                <a:latin typeface="Arial" panose="020B0604020202020204" pitchFamily="34" charset="0"/>
                <a:cs typeface="Arial" panose="020B0604020202020204" pitchFamily="34" charset="0"/>
              </a:rPr>
              <a:t>caused by incorrect program code or logic</a:t>
            </a:r>
            <a:r>
              <a:rPr lang="en-GB" sz="2400" dirty="0">
                <a:latin typeface="Arial" panose="020B0604020202020204" pitchFamily="34" charset="0"/>
                <a:cs typeface="Arial" panose="020B0604020202020204" pitchFamily="34" charset="0"/>
              </a:rPr>
              <a:t> such as invalid parameters passed to a method.</a:t>
            </a: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They are a subclass of the </a:t>
            </a:r>
            <a:r>
              <a:rPr lang="en-GB" sz="2400" b="1" dirty="0" err="1">
                <a:latin typeface="Arial" panose="020B0604020202020204" pitchFamily="34" charset="0"/>
                <a:cs typeface="Arial" panose="020B0604020202020204" pitchFamily="34" charset="0"/>
              </a:rPr>
              <a:t>RuntimeException</a:t>
            </a:r>
            <a:r>
              <a:rPr lang="en-GB" sz="2400" i="1"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class.</a:t>
            </a:r>
          </a:p>
          <a:p>
            <a:pPr marL="342900" indent="-342900">
              <a:buFont typeface="Arial" panose="020B0604020202020204" pitchFamily="34" charset="0"/>
              <a:buChar char="•"/>
            </a:pPr>
            <a:r>
              <a:rPr lang="en-GB" sz="2400" b="1" dirty="0">
                <a:latin typeface="Arial" panose="020B0604020202020204" pitchFamily="34" charset="0"/>
                <a:cs typeface="Arial" panose="020B0604020202020204" pitchFamily="34" charset="0"/>
              </a:rPr>
              <a:t>The application is not required to handle these exceptions as these should be recovered by correcting program code.</a:t>
            </a:r>
          </a:p>
          <a:p>
            <a:pPr marL="342900" indent="-342900">
              <a:buFont typeface="Arial" panose="020B0604020202020204" pitchFamily="34" charset="0"/>
              <a:buChar char="•"/>
            </a:pPr>
            <a:r>
              <a:rPr lang="en-GB" sz="2400" b="1" dirty="0">
                <a:latin typeface="Arial" panose="020B0604020202020204" pitchFamily="34" charset="0"/>
                <a:cs typeface="Arial" panose="020B0604020202020204" pitchFamily="34" charset="0"/>
              </a:rPr>
              <a:t>Examples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IllegalArgumentException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NumberFormatException</a:t>
            </a:r>
            <a:r>
              <a:rPr lang="en-GB"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
        <p:nvSpPr>
          <p:cNvPr id="8" name="Content Placeholder 9">
            <a:extLst>
              <a:ext uri="{FF2B5EF4-FFF2-40B4-BE49-F238E27FC236}">
                <a16:creationId xmlns:a16="http://schemas.microsoft.com/office/drawing/2014/main" id="{1DF746CA-DA8F-4BA5-BE94-EBA62B57CF75}"/>
              </a:ext>
            </a:extLst>
          </p:cNvPr>
          <p:cNvSpPr txBox="1">
            <a:spLocks/>
          </p:cNvSpPr>
          <p:nvPr/>
        </p:nvSpPr>
        <p:spPr bwMode="gray">
          <a:xfrm>
            <a:off x="2455636" y="5394391"/>
            <a:ext cx="7885112" cy="549275"/>
          </a:xfrm>
          <a:prstGeom prst="rect">
            <a:avLst/>
          </a:prstGeom>
          <a:solidFill>
            <a:schemeClr val="accent2">
              <a:lumMod val="20000"/>
              <a:lumOff val="80000"/>
            </a:schemeClr>
          </a:solidFill>
          <a:ln w="12700">
            <a:noFill/>
            <a:miter lim="800000"/>
            <a:headEnd/>
            <a:tailEnd/>
          </a:ln>
        </p:spPr>
        <p:txBody>
          <a:bodyPr lIns="90488" tIns="44450" rIns="90488" bIns="44450"/>
          <a:lstStyle/>
          <a:p>
            <a:pPr eaLnBrk="0" hangingPunct="0">
              <a:spcBef>
                <a:spcPct val="20000"/>
              </a:spcBef>
              <a:buClr>
                <a:srgbClr val="000000"/>
              </a:buClr>
              <a:defRPr/>
            </a:pPr>
            <a:r>
              <a:rPr lang="en-US" sz="1600" kern="0" dirty="0">
                <a:solidFill>
                  <a:srgbClr val="000000"/>
                </a:solidFill>
                <a:latin typeface="Arial"/>
              </a:rPr>
              <a:t>Refer to the ArrayExceptionSample.java sample code.</a:t>
            </a:r>
            <a:endParaRPr lang="en-IN" sz="1200" kern="0" dirty="0">
              <a:solidFill>
                <a:srgbClr val="000000"/>
              </a:solidFill>
              <a:latin typeface="Arial"/>
            </a:endParaRPr>
          </a:p>
        </p:txBody>
      </p:sp>
      <p:sp>
        <p:nvSpPr>
          <p:cNvPr id="9" name="Rounded Rectangle 4">
            <a:extLst>
              <a:ext uri="{FF2B5EF4-FFF2-40B4-BE49-F238E27FC236}">
                <a16:creationId xmlns:a16="http://schemas.microsoft.com/office/drawing/2014/main" id="{CF9856E2-1354-41AE-BF11-79B7733EDED4}"/>
              </a:ext>
            </a:extLst>
          </p:cNvPr>
          <p:cNvSpPr/>
          <p:nvPr/>
        </p:nvSpPr>
        <p:spPr bwMode="auto">
          <a:xfrm>
            <a:off x="2063750" y="5467071"/>
            <a:ext cx="391886" cy="380010"/>
          </a:xfrm>
          <a:prstGeom prst="roundRect">
            <a:avLst/>
          </a:prstGeom>
          <a:solidFill>
            <a:srgbClr val="C00000"/>
          </a:solidFill>
          <a:ln>
            <a:noFill/>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a:scene3d>
            <a:camera prst="orthographicFront">
              <a:rot lat="0" lon="0" rev="0"/>
            </a:camera>
            <a:lightRig rig="threePt" dir="t">
              <a:rot lat="0" lon="0" rev="1200000"/>
            </a:lightRig>
          </a:scene3d>
          <a:sp3d>
            <a:bevelT w="63500" h="25400"/>
          </a:sp3d>
        </p:spPr>
        <p:txBody>
          <a:bodyPr/>
          <a:lstStyle/>
          <a:p>
            <a:pPr marL="177800" indent="-177800" algn="ctr" eaLnBrk="0" hangingPunct="0">
              <a:lnSpc>
                <a:spcPct val="80000"/>
              </a:lnSpc>
              <a:spcBef>
                <a:spcPct val="50000"/>
              </a:spcBef>
              <a:defRPr/>
            </a:pPr>
            <a:r>
              <a:rPr lang="en-US" kern="0" dirty="0">
                <a:solidFill>
                  <a:srgbClr val="FFFFFF"/>
                </a:solidFill>
                <a:latin typeface="Trebuchet MS" pitchFamily="34" charset="0"/>
              </a:rPr>
              <a:t>i</a:t>
            </a:r>
            <a:endParaRPr lang="en-IN" kern="0" dirty="0">
              <a:solidFill>
                <a:srgbClr val="FFFFFF"/>
              </a:solidFill>
              <a:latin typeface="Trebuchet MS" pitchFamily="34" charset="0"/>
            </a:endParaRPr>
          </a:p>
        </p:txBody>
      </p:sp>
      <p:sp>
        <p:nvSpPr>
          <p:cNvPr id="10" name="Slide Number Placeholder 5">
            <a:extLst>
              <a:ext uri="{FF2B5EF4-FFF2-40B4-BE49-F238E27FC236}">
                <a16:creationId xmlns:a16="http://schemas.microsoft.com/office/drawing/2014/main" id="{C1E5C4D3-0FA8-4EF8-97E9-ACB7C9718F56}"/>
              </a:ext>
            </a:extLst>
          </p:cNvPr>
          <p:cNvSpPr txBox="1">
            <a:spLocks/>
          </p:cNvSpPr>
          <p:nvPr/>
        </p:nvSpPr>
        <p:spPr>
          <a:xfrm>
            <a:off x="9123643" y="6444157"/>
            <a:ext cx="2743200" cy="365125"/>
          </a:xfrm>
          <a:prstGeom prst="rect">
            <a:avLst/>
          </a:prstGeom>
          <a:noFill/>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endParaRPr lang="en-US"/>
          </a:p>
          <a:p>
            <a:fld id="{C839AC53-B59D-494D-AE11-702ECDF781B8}" type="slidenum">
              <a:rPr lang="en-US" smtClean="0"/>
              <a:pPr/>
              <a:t>9</a:t>
            </a:fld>
            <a:endParaRPr lang="en-US"/>
          </a:p>
        </p:txBody>
      </p:sp>
    </p:spTree>
    <p:extLst>
      <p:ext uri="{BB962C8B-B14F-4D97-AF65-F5344CB8AC3E}">
        <p14:creationId xmlns:p14="http://schemas.microsoft.com/office/powerpoint/2010/main" val="18075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AC1097D87E0B439E22A4D2CE23160D" ma:contentTypeVersion="13" ma:contentTypeDescription="Create a new document." ma:contentTypeScope="" ma:versionID="a3789811ab42bc17860b6d6372c3688b">
  <xsd:schema xmlns:xsd="http://www.w3.org/2001/XMLSchema" xmlns:xs="http://www.w3.org/2001/XMLSchema" xmlns:p="http://schemas.microsoft.com/office/2006/metadata/properties" xmlns:ns2="542f6e5c-922c-45a4-8ebd-005ee712c0d5" xmlns:ns3="5f348696-cc4d-49a3-872b-20cf2395c533" targetNamespace="http://schemas.microsoft.com/office/2006/metadata/properties" ma:root="true" ma:fieldsID="213deff0eb23785fd2c045001763249f" ns2:_="" ns3:_="">
    <xsd:import namespace="542f6e5c-922c-45a4-8ebd-005ee712c0d5"/>
    <xsd:import namespace="5f348696-cc4d-49a3-872b-20cf2395c53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Com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f6e5c-922c-45a4-8ebd-005ee712c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Comment" ma:index="20" nillable="true" ma:displayName="Comment" ma:format="Dropdown" ma:internalName="Com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f348696-cc4d-49a3-872b-20cf2395c53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 xmlns="542f6e5c-922c-45a4-8ebd-005ee712c0d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9FC2D4-65BC-4696-A970-0A3980F7E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f6e5c-922c-45a4-8ebd-005ee712c0d5"/>
    <ds:schemaRef ds:uri="5f348696-cc4d-49a3-872b-20cf2395c5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 ds:uri="542f6e5c-922c-45a4-8ebd-005ee712c0d5"/>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Acc_TechnologyTemplate_Graphik_100820</Template>
  <TotalTime>15812</TotalTime>
  <Words>2640</Words>
  <Application>Microsoft Office PowerPoint</Application>
  <PresentationFormat>Widescreen</PresentationFormat>
  <Paragraphs>382</Paragraphs>
  <Slides>21</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Calibri Light</vt:lpstr>
      <vt:lpstr>Courier New</vt:lpstr>
      <vt:lpstr>Graphik</vt:lpstr>
      <vt:lpstr>GT Sectra Fine</vt:lpstr>
      <vt:lpstr>System Font</vt:lpstr>
      <vt:lpstr>Trebuchet MS</vt:lpstr>
      <vt:lpstr>Wingdings</vt:lpstr>
      <vt:lpstr>Office Theme</vt:lpstr>
      <vt:lpstr>Custom Design</vt:lpstr>
      <vt:lpstr>Test Automation  Engineering Fundamentals:  Java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Automation  Engineering Fundamentals:  Java  </dc:title>
  <dc:creator>Lorencs, Martins</dc:creator>
  <cp:lastModifiedBy>Mehta, Disha Kalpeshbhai</cp:lastModifiedBy>
  <cp:revision>12</cp:revision>
  <dcterms:created xsi:type="dcterms:W3CDTF">2021-02-14T16:55:03Z</dcterms:created>
  <dcterms:modified xsi:type="dcterms:W3CDTF">2022-07-27T19:36:13Z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0x010100CCAC1097D87E0B439E22A4D2CE23160D</vt:lpwstr>
  </property>
</Properties>
</file>